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5" r:id="rId19"/>
    <p:sldId id="272" r:id="rId20"/>
    <p:sldId id="283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1E738-4518-FE45-A1C3-88E48AC3329D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B6761-7E57-B84B-9327-CF04F217C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0DBCA-A606-624D-97DA-F357DE4AE10F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F008-B25D-314F-A330-2FFE37A93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 at the end but</a:t>
            </a:r>
            <a:r>
              <a:rPr lang="en-US" baseline="0" dirty="0" smtClean="0"/>
              <a:t> let’s first introduce parapsychology and </a:t>
            </a:r>
            <a:r>
              <a:rPr lang="en-US" baseline="0" dirty="0" err="1" smtClean="0"/>
              <a:t>QRP’s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reasons to exclude outliers (on both sides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mean hit rate of 31% compared with</a:t>
            </a:r>
            <a:r>
              <a:rPr lang="en-US" baseline="0" dirty="0" smtClean="0"/>
              <a:t> 25% MCE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high</a:t>
            </a:r>
            <a:r>
              <a:rPr lang="en-US" baseline="0" dirty="0" smtClean="0"/>
              <a:t> frequency of </a:t>
            </a:r>
            <a:r>
              <a:rPr lang="en-US" baseline="0" dirty="0" err="1" smtClean="0"/>
              <a:t>p</a:t>
            </a:r>
            <a:r>
              <a:rPr lang="en-US" baseline="0" dirty="0" smtClean="0"/>
              <a:t>&lt;0.01 and low above </a:t>
            </a:r>
            <a:r>
              <a:rPr lang="en-US" baseline="0" dirty="0" err="1" smtClean="0"/>
              <a:t>p</a:t>
            </a:r>
            <a:r>
              <a:rPr lang="en-US" baseline="0" dirty="0" smtClean="0"/>
              <a:t>=0.07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fit this too because in the larger database the negative correlation is significant/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unimplemented (and not mentioned in QRP </a:t>
            </a:r>
            <a:r>
              <a:rPr lang="en-US" baseline="0" dirty="0" smtClean="0"/>
              <a:t> literature </a:t>
            </a:r>
            <a:r>
              <a:rPr lang="en-US" dirty="0" smtClean="0"/>
              <a:t>=</a:t>
            </a:r>
            <a:r>
              <a:rPr lang="en-US" baseline="0" dirty="0" smtClean="0"/>
              <a:t> hand scoring (~1% with large variations depending on context). </a:t>
            </a:r>
            <a:r>
              <a:rPr lang="en-US" baseline="0" dirty="0" err="1" smtClean="0"/>
              <a:t>Sargent</a:t>
            </a:r>
            <a:r>
              <a:rPr lang="en-US" baseline="0" dirty="0" smtClean="0"/>
              <a:t> - </a:t>
            </a:r>
            <a:r>
              <a:rPr lang="en-US" baseline="0" dirty="0" err="1" smtClean="0"/>
              <a:t>Eysenck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did first run</a:t>
            </a:r>
            <a:r>
              <a:rPr lang="en-US" dirty="0" smtClean="0"/>
              <a:t> simulations </a:t>
            </a:r>
            <a:r>
              <a:rPr lang="en-US" dirty="0" smtClean="0"/>
              <a:t>per QRP  with each QRP prevalence =100%.</a:t>
            </a:r>
            <a:r>
              <a:rPr lang="en-US" baseline="0" dirty="0" smtClean="0"/>
              <a:t> Surprisingly OS didn’t do anything to the </a:t>
            </a:r>
            <a:r>
              <a:rPr lang="en-US" baseline="0" dirty="0" err="1" smtClean="0"/>
              <a:t>hitrates</a:t>
            </a:r>
            <a:r>
              <a:rPr lang="en-US" baseline="0" dirty="0" smtClean="0"/>
              <a:t> (minor effect on </a:t>
            </a:r>
            <a:r>
              <a:rPr lang="en-US" baseline="0" dirty="0" err="1" smtClean="0"/>
              <a:t>p</a:t>
            </a:r>
            <a:r>
              <a:rPr lang="en-US" baseline="0" dirty="0" smtClean="0"/>
              <a:t>-value distribution)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</a:t>
            </a:r>
            <a:r>
              <a:rPr lang="en-US" baseline="0" dirty="0" smtClean="0"/>
              <a:t> many cycles allows us to estimate the distribution of the 4 components of the  fitting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 are nowadays  standard</a:t>
            </a:r>
            <a:r>
              <a:rPr lang="en-US" baseline="0" dirty="0" smtClean="0"/>
              <a:t> for fitting purposes i.e. cosmological problems (</a:t>
            </a:r>
            <a:r>
              <a:rPr lang="en-US" baseline="0" dirty="0" err="1" smtClean="0"/>
              <a:t>fittinf</a:t>
            </a:r>
            <a:r>
              <a:rPr lang="en-US" baseline="0" dirty="0" smtClean="0"/>
              <a:t> cosmic background radiation distribution to string theoretical 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don’t want to be </a:t>
            </a:r>
            <a:r>
              <a:rPr lang="en-US" dirty="0" err="1" smtClean="0"/>
              <a:t>religuous</a:t>
            </a:r>
            <a:r>
              <a:rPr lang="en-US" baseline="0" dirty="0" smtClean="0"/>
              <a:t> about this so </a:t>
            </a:r>
            <a:r>
              <a:rPr lang="en-US" dirty="0" smtClean="0"/>
              <a:t>So let’s test it</a:t>
            </a:r>
            <a:r>
              <a:rPr lang="en-US" dirty="0" smtClean="0"/>
              <a:t>. Rhine 1935</a:t>
            </a:r>
            <a:r>
              <a:rPr lang="en-US" baseline="0" dirty="0" smtClean="0"/>
              <a:t> , Heymans (Groningen) </a:t>
            </a:r>
            <a:r>
              <a:rPr lang="en-US" dirty="0" smtClean="0"/>
              <a:t> </a:t>
            </a:r>
            <a:r>
              <a:rPr lang="en-US" dirty="0" smtClean="0"/>
              <a:t>BBC Horizon 1983!!!!!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the apparent jump from one sub-optimum to the next. In the unconstrained solution one gets  an reasonable F of 5 but the </a:t>
            </a:r>
            <a:r>
              <a:rPr lang="en-US" baseline="0" dirty="0" err="1" smtClean="0"/>
              <a:t>prevalences</a:t>
            </a:r>
            <a:r>
              <a:rPr lang="en-US" baseline="0" dirty="0" smtClean="0"/>
              <a:t> are way higher than in the literature and the FD is way too large as well as the number of removed subjects.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Reasonable</a:t>
            </a:r>
            <a:r>
              <a:rPr lang="en-US" baseline="0" dirty="0" smtClean="0"/>
              <a:t> except for hit rate. So we also allowed the true </a:t>
            </a:r>
            <a:r>
              <a:rPr lang="en-US" baseline="0" dirty="0" err="1" smtClean="0"/>
              <a:t>psi</a:t>
            </a:r>
            <a:r>
              <a:rPr lang="en-US" baseline="0" dirty="0" smtClean="0"/>
              <a:t> hit rate to bee a free parameter (25 being no telepathy)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conclusion may be altered if we</a:t>
            </a:r>
            <a:r>
              <a:rPr lang="en-US" baseline="0" dirty="0" smtClean="0"/>
              <a:t> could find other </a:t>
            </a:r>
            <a:r>
              <a:rPr lang="en-US" baseline="0" dirty="0" err="1" smtClean="0"/>
              <a:t>QRP’s</a:t>
            </a:r>
            <a:r>
              <a:rPr lang="en-US" baseline="0" dirty="0" smtClean="0"/>
              <a:t> so anyone having an idea please </a:t>
            </a:r>
            <a:r>
              <a:rPr lang="en-US" baseline="0" smtClean="0"/>
              <a:t>contact 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Apparently this was not a real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Forced</a:t>
            </a:r>
            <a:r>
              <a:rPr lang="en-US" baseline="0" dirty="0" smtClean="0"/>
              <a:t> choice -&gt; Free response; lets look at early dream research experiment followed by the </a:t>
            </a:r>
            <a:r>
              <a:rPr lang="en-US" baseline="0" dirty="0" err="1" smtClean="0"/>
              <a:t>Ganzfeld</a:t>
            </a:r>
            <a:r>
              <a:rPr lang="en-US" baseline="0" dirty="0" smtClean="0"/>
              <a:t> which is the further focus of 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persons from the video 1975- 1985 around 35 studies allowing for a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</a:t>
            </a:r>
            <a:r>
              <a:rPr lang="en-US" baseline="0" dirty="0" smtClean="0"/>
              <a:t> did not call it preregistration but the EJP did implement it for a number of years. Not enough authors submitted their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</a:t>
            </a:r>
            <a:r>
              <a:rPr lang="en-US" baseline="0" dirty="0" smtClean="0"/>
              <a:t> question was in other words: are parapsychologists fooling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Outrageous number of</a:t>
            </a:r>
            <a:r>
              <a:rPr lang="en-US" baseline="0" dirty="0" smtClean="0"/>
              <a:t> unpublished versus published (given the fact that non-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studies were also published)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F008-B25D-314F-A330-2FFE37A93C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80E4-EA2D-3F46-8B4B-D068FC5C5971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C25D-60D6-8542-B314-689109BF2015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AAB0-8F3E-0546-900C-496019FDB05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103D-C437-3649-A80B-C5DA5787D15D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222D-24AF-844A-9B11-0D5DF1913187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48D3-0F9E-514F-9253-48E767B13EA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26B1-8AA1-0A40-ABBD-94168B951E2F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3FA9-3BA2-2A4A-803C-6DA29B223DD1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5657-B001-4A42-87E8-900A7BF64B41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99E-18D6-E94A-86D0-6F5A6C9B565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D972-944A-3942-847F-2525433FA82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D8981-7141-494F-86F9-68E188851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ickbierman/Desktop/Horizon_1983.cardguessing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png"/><Relationship Id="rId1" Type="http://schemas.openxmlformats.org/officeDocument/2006/relationships/video" Target="file://localhost/Users/dickbierman/Desktop/Horizon_1983_gf.mov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556" cap="small" dirty="0"/>
              <a:t>Can results in ‘experimental Parapsychology’ be accounted for by ‘questionable research practices’?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Dick J Bierman, James P. </a:t>
            </a:r>
            <a:r>
              <a:rPr lang="en-US" sz="2400" dirty="0" err="1" smtClean="0"/>
              <a:t>Spottiswoode</a:t>
            </a:r>
            <a:r>
              <a:rPr lang="en-US" sz="2400" dirty="0" smtClean="0"/>
              <a:t> &amp; </a:t>
            </a:r>
            <a:r>
              <a:rPr lang="en-US" sz="2400" dirty="0" err="1" smtClean="0"/>
              <a:t>Aron</a:t>
            </a:r>
            <a:r>
              <a:rPr lang="en-US" sz="2400" dirty="0" smtClean="0"/>
              <a:t> </a:t>
            </a:r>
            <a:r>
              <a:rPr lang="en-US" sz="2400" dirty="0" err="1" smtClean="0"/>
              <a:t>Bijl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Ganzfeld</a:t>
            </a:r>
            <a:r>
              <a:rPr lang="en-US" sz="3600" dirty="0" smtClean="0"/>
              <a:t> MA database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database is considered by most </a:t>
            </a:r>
            <a:r>
              <a:rPr lang="en-US" sz="2800" dirty="0" err="1" smtClean="0"/>
              <a:t>psi</a:t>
            </a:r>
            <a:r>
              <a:rPr lang="en-US" sz="2800" dirty="0" smtClean="0"/>
              <a:t> proponents to be the best evidence.</a:t>
            </a:r>
          </a:p>
          <a:p>
            <a:endParaRPr lang="en-US" sz="2800" dirty="0" smtClean="0"/>
          </a:p>
          <a:p>
            <a:r>
              <a:rPr lang="en-US" sz="2800" dirty="0" smtClean="0"/>
              <a:t>From Storm et al (2010):</a:t>
            </a:r>
          </a:p>
          <a:p>
            <a:pPr lvl="1"/>
            <a:r>
              <a:rPr lang="en-US" dirty="0"/>
              <a:t>……</a:t>
            </a:r>
            <a:r>
              <a:rPr lang="en-US" sz="2195" i="1" dirty="0"/>
              <a:t>The homogeneous database consists of 102 studies: mean </a:t>
            </a:r>
            <a:r>
              <a:rPr lang="en-US" sz="2195" i="1" dirty="0" err="1"/>
              <a:t>z</a:t>
            </a:r>
            <a:r>
              <a:rPr lang="en-US" sz="2195" i="1" dirty="0"/>
              <a:t>= 0.81 (SD =1.23; range: 􏰂2.30 to 4.32), ……, and Stouffer Z = 8.13 (</a:t>
            </a:r>
            <a:r>
              <a:rPr lang="en-US" sz="2195" i="1" dirty="0" err="1"/>
              <a:t>p</a:t>
            </a:r>
            <a:r>
              <a:rPr lang="en-US" sz="2195" i="1" dirty="0"/>
              <a:t> = </a:t>
            </a:r>
            <a:r>
              <a:rPr lang="en-US" sz="2195" i="1" dirty="0" smtClean="0"/>
              <a:t>10</a:t>
            </a:r>
            <a:r>
              <a:rPr lang="en-US" sz="2195" i="1" baseline="30000" dirty="0" smtClean="0"/>
              <a:t>-</a:t>
            </a:r>
            <a:r>
              <a:rPr lang="en-US" sz="2195" i="1" baseline="30000" dirty="0"/>
              <a:t>16</a:t>
            </a:r>
            <a:r>
              <a:rPr lang="en-US" sz="2195" i="1" dirty="0"/>
              <a:t>). ….. With Rosenthal’s (1995, </a:t>
            </a:r>
            <a:r>
              <a:rPr lang="en-US" sz="2195" i="1" dirty="0" err="1"/>
              <a:t>p</a:t>
            </a:r>
            <a:r>
              <a:rPr lang="en-US" sz="2195" i="1" dirty="0"/>
              <a:t>. 189) file- drawer formula, there would have to be approximately 2,414 unpublished and non-significant papers in existence to reduce our significant Stouffer Z to chance…….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GF database reduced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First Augmented with 6 outliers that Storm removed to get homogeneity (6)</a:t>
            </a:r>
          </a:p>
          <a:p>
            <a:r>
              <a:rPr lang="en-US" sz="2800" dirty="0" smtClean="0"/>
              <a:t>Then remove all pre-1985 studies (27) </a:t>
            </a:r>
          </a:p>
          <a:p>
            <a:r>
              <a:rPr lang="en-US" sz="2800" dirty="0" smtClean="0"/>
              <a:t>Then remove 2 studies by </a:t>
            </a:r>
            <a:r>
              <a:rPr lang="en-US" sz="2800" dirty="0" err="1" smtClean="0"/>
              <a:t>Sargent</a:t>
            </a:r>
            <a:r>
              <a:rPr lang="en-US" sz="2800" dirty="0" smtClean="0"/>
              <a:t> to account for the QRP of deception.</a:t>
            </a:r>
          </a:p>
          <a:p>
            <a:endParaRPr lang="en-US" sz="2800" dirty="0" smtClean="0"/>
          </a:p>
          <a:p>
            <a:r>
              <a:rPr lang="en-US" sz="2800" dirty="0" smtClean="0"/>
              <a:t>Result: 79 studies with a single dependent variable, the  hit rate. (MCE = 25%)</a:t>
            </a:r>
          </a:p>
          <a:p>
            <a:pPr lvl="1"/>
            <a:r>
              <a:rPr lang="en-US" sz="2400" dirty="0" smtClean="0"/>
              <a:t>e.g. </a:t>
            </a:r>
            <a:r>
              <a:rPr lang="en-US" sz="2400" dirty="0" err="1" smtClean="0"/>
              <a:t>Murre</a:t>
            </a:r>
            <a:r>
              <a:rPr lang="en-US" sz="2400" dirty="0" smtClean="0"/>
              <a:t> et al (1988, hit rate 32%)</a:t>
            </a:r>
          </a:p>
          <a:p>
            <a:pPr lvl="1"/>
            <a:r>
              <a:rPr lang="en-US" sz="2400" dirty="0" smtClean="0"/>
              <a:t>E.g. Bierman et al (1993, hit rate 26%)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Sample size distribution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8900"/>
            <a:ext cx="7785100" cy="5499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Distribution of hit-rates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308100"/>
            <a:ext cx="7747000" cy="539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Distribution of </a:t>
            </a:r>
            <a:r>
              <a:rPr lang="en-US" sz="3200" dirty="0" err="1" smtClean="0"/>
              <a:t>p</a:t>
            </a:r>
            <a:r>
              <a:rPr lang="en-US" sz="3200" dirty="0" smtClean="0"/>
              <a:t>-values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 l="-24710" r="-24710"/>
          <a:stretch>
            <a:fillRect/>
          </a:stretch>
        </p:blipFill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89047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 we, by adding </a:t>
            </a:r>
            <a:r>
              <a:rPr lang="en-US" sz="2400" dirty="0" err="1" smtClean="0"/>
              <a:t>QRP’s</a:t>
            </a:r>
            <a:r>
              <a:rPr lang="en-US" sz="2400" dirty="0" smtClean="0"/>
              <a:t>  to the lower distribution, get the upper one. 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Sample size versus effect size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mv="urn:schemas-microsoft-com:mac:vml"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6200" y="838200"/>
            <a:ext cx="8686800" cy="61721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QRP’s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QRP’s</a:t>
            </a:r>
            <a:r>
              <a:rPr lang="en-US" dirty="0" smtClean="0"/>
              <a:t> from the literature are not applicable ( e.g. multiple indices)</a:t>
            </a:r>
          </a:p>
          <a:p>
            <a:r>
              <a:rPr lang="en-US" dirty="0" smtClean="0"/>
              <a:t>Deception (estimated prevalence ~1%) is taken care off by removing </a:t>
            </a:r>
            <a:r>
              <a:rPr lang="en-US" dirty="0" err="1" smtClean="0"/>
              <a:t>Sargent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other </a:t>
            </a:r>
            <a:r>
              <a:rPr lang="en-US" dirty="0" err="1" smtClean="0"/>
              <a:t>QRP’s</a:t>
            </a:r>
            <a:r>
              <a:rPr lang="en-US" dirty="0" smtClean="0"/>
              <a:t> are considered more or less acceptable by exp. psychologists.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Implemented </a:t>
            </a:r>
            <a:r>
              <a:rPr lang="en-US" sz="4000" dirty="0" err="1" smtClean="0"/>
              <a:t>QRP’s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Confirmation to Pilot (C2P)</a:t>
            </a:r>
          </a:p>
          <a:p>
            <a:r>
              <a:rPr lang="en-US" dirty="0" smtClean="0"/>
              <a:t>2. Pilot to Confirmation (P2C)</a:t>
            </a:r>
          </a:p>
          <a:p>
            <a:r>
              <a:rPr lang="en-US" dirty="0" smtClean="0"/>
              <a:t>3. Optional Stopping (OS)</a:t>
            </a:r>
          </a:p>
          <a:p>
            <a:r>
              <a:rPr lang="en-US" dirty="0" smtClean="0"/>
              <a:t>4. Optional Extension (OE)</a:t>
            </a:r>
          </a:p>
          <a:p>
            <a:r>
              <a:rPr lang="en-US" dirty="0" smtClean="0"/>
              <a:t>5. Publication Bias (PB)</a:t>
            </a:r>
          </a:p>
          <a:p>
            <a:r>
              <a:rPr lang="en-US" dirty="0" smtClean="0"/>
              <a:t>6. Biased removal of Subjects (</a:t>
            </a:r>
            <a:r>
              <a:rPr lang="en-US" dirty="0" err="1" smtClean="0"/>
              <a:t>rmSs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QRP Parameter specs</a:t>
            </a:r>
            <a:endParaRPr lang="en-US" dirty="0"/>
          </a:p>
        </p:txBody>
      </p:sp>
      <p:pic>
        <p:nvPicPr>
          <p:cNvPr id="7" name="Content Placeholder 6" descr="qrp-parameters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29583" r="-29583"/>
          <a:stretch>
            <a:fillRect/>
          </a:stretch>
        </p:blipFill>
        <p:spPr>
          <a:xfrm>
            <a:off x="-381000" y="1281113"/>
            <a:ext cx="9892260" cy="54403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Method: simulations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empirical sample size distribution</a:t>
            </a:r>
          </a:p>
          <a:p>
            <a:r>
              <a:rPr lang="en-US" dirty="0" smtClean="0"/>
              <a:t>1 cycle = Simulation of one unit of 79 </a:t>
            </a:r>
          </a:p>
          <a:p>
            <a:r>
              <a:rPr lang="en-US" dirty="0" smtClean="0"/>
              <a:t>Yields a fitting value per cycle of simulated data versus actual empirical data</a:t>
            </a:r>
          </a:p>
          <a:p>
            <a:r>
              <a:rPr lang="en-US" dirty="0" smtClean="0"/>
              <a:t>Fitting parameter is sum of Z</a:t>
            </a:r>
            <a:r>
              <a:rPr lang="en-US" baseline="30000" dirty="0" smtClean="0"/>
              <a:t>2</a:t>
            </a:r>
            <a:r>
              <a:rPr lang="en-US" dirty="0" smtClean="0"/>
              <a:t>, chi2 distributed with </a:t>
            </a:r>
            <a:r>
              <a:rPr lang="en-US" dirty="0" err="1" smtClean="0"/>
              <a:t>df</a:t>
            </a:r>
            <a:r>
              <a:rPr lang="en-US" dirty="0" smtClean="0"/>
              <a:t>= between 2 and 3 (due to non </a:t>
            </a:r>
            <a:r>
              <a:rPr lang="en-US" dirty="0" err="1" smtClean="0"/>
              <a:t>orthogonality</a:t>
            </a:r>
            <a:r>
              <a:rPr lang="en-US" dirty="0" smtClean="0"/>
              <a:t> of components of the fitting parameter).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Is Telepathy/Clairvoyance a real phenomenon?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Impossible (prior = 0)</a:t>
            </a:r>
          </a:p>
          <a:p>
            <a:endParaRPr lang="en-US" sz="2800" dirty="0" smtClean="0"/>
          </a:p>
          <a:p>
            <a:r>
              <a:rPr lang="en-US" sz="2800" dirty="0" smtClean="0"/>
              <a:t>Certainly (prior =  1)</a:t>
            </a:r>
          </a:p>
          <a:p>
            <a:endParaRPr lang="en-US" sz="2800" dirty="0"/>
          </a:p>
          <a:p>
            <a:r>
              <a:rPr lang="en-US" sz="2800" dirty="0" smtClean="0"/>
              <a:t>Maybe……  so </a:t>
            </a:r>
          </a:p>
          <a:p>
            <a:pPr lvl="1"/>
            <a:r>
              <a:rPr lang="en-US" dirty="0" smtClean="0"/>
              <a:t>TEST IT with a card guessing experiment</a:t>
            </a:r>
          </a:p>
          <a:p>
            <a:pPr lvl="2"/>
            <a:r>
              <a:rPr lang="en-US" dirty="0" smtClean="0"/>
              <a:t>Rhine, Heymans </a:t>
            </a:r>
            <a:r>
              <a:rPr lang="en-US" dirty="0" smtClean="0"/>
              <a:t>~ </a:t>
            </a:r>
            <a:r>
              <a:rPr lang="en-US" dirty="0" smtClean="0"/>
              <a:t>1935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CD61-F5D5-9B46-BF5D-1F1B9CCDA8FB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trying out different QRP parameters in different combinations by hand we let the computer search for the best fit by searching through the free parameter space.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Method:  optimal fit by GA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Free parameters describing the </a:t>
            </a:r>
            <a:r>
              <a:rPr lang="en-US" dirty="0" err="1" smtClean="0"/>
              <a:t>QRP’s</a:t>
            </a:r>
            <a:r>
              <a:rPr lang="en-US" dirty="0" smtClean="0"/>
              <a:t> are represented as a chromosome.</a:t>
            </a:r>
          </a:p>
          <a:p>
            <a:r>
              <a:rPr lang="en-US" dirty="0" smtClean="0"/>
              <a:t>Each generation has 60 chromosomes </a:t>
            </a:r>
          </a:p>
          <a:p>
            <a:r>
              <a:rPr lang="en-US" dirty="0" smtClean="0"/>
              <a:t>Variation is like genetic combinations in breeding/evolution, adding a small random component (avoiding suboptimal solutions). </a:t>
            </a:r>
          </a:p>
          <a:p>
            <a:r>
              <a:rPr lang="en-US" dirty="0" smtClean="0"/>
              <a:t>Stop breeding if nothing improves in 30 generations.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Fitness versus Generation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1371600"/>
            <a:ext cx="7708900" cy="5499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Constraints to </a:t>
            </a:r>
            <a:r>
              <a:rPr lang="en-US" sz="3600" dirty="0" err="1" smtClean="0"/>
              <a:t>prevalences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(using John et al, 2012)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2984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24543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400" b="1" dirty="0">
                          <a:latin typeface="Times New Roman"/>
                          <a:ea typeface="Times New Roman"/>
                          <a:cs typeface="Times New Roman"/>
                        </a:rPr>
                        <a:t>QRP</a:t>
                      </a:r>
                      <a:endParaRPr lang="en-US" sz="24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400" b="1">
                          <a:latin typeface="Times New Roman"/>
                          <a:ea typeface="Times New Roman"/>
                          <a:cs typeface="Times New Roman"/>
                        </a:rPr>
                        <a:t>Prevalence John</a:t>
                      </a:r>
                      <a:endParaRPr lang="en-US" sz="24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400" b="1">
                          <a:latin typeface="Times New Roman"/>
                          <a:ea typeface="Times New Roman"/>
                          <a:cs typeface="Times New Roman"/>
                        </a:rPr>
                        <a:t>Realistic prevalence</a:t>
                      </a:r>
                      <a:endParaRPr lang="en-US" sz="24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543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 i="1" dirty="0" err="1">
                          <a:latin typeface="Times New Roman"/>
                          <a:ea typeface="Times New Roman"/>
                          <a:cs typeface="Times New Roman"/>
                        </a:rPr>
                        <a:t>CtoP</a:t>
                      </a:r>
                      <a:endParaRPr lang="en-US" sz="28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</a:rPr>
                        <a:t>22.5</a:t>
                      </a:r>
                      <a:endParaRPr lang="en-US" sz="28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</a:rPr>
                        <a:t>20-50</a:t>
                      </a:r>
                      <a:endParaRPr lang="en-US" sz="28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543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 i="1">
                          <a:latin typeface="Times New Roman"/>
                          <a:ea typeface="Times New Roman"/>
                          <a:cs typeface="Times New Roman"/>
                        </a:rPr>
                        <a:t>PtoC</a:t>
                      </a:r>
                      <a:endParaRPr lang="en-US" sz="28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</a:rPr>
                        <a:t>20-50</a:t>
                      </a:r>
                      <a:endParaRPr lang="en-US" sz="28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543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 i="1">
                          <a:latin typeface="Times New Roman"/>
                          <a:ea typeface="Times New Roman"/>
                          <a:cs typeface="Times New Roman"/>
                        </a:rPr>
                        <a:t>OS</a:t>
                      </a:r>
                      <a:endParaRPr lang="en-US" sz="28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  <a:cs typeface="Times New Roman"/>
                        </a:rPr>
                        <a:t>22.5</a:t>
                      </a:r>
                      <a:endParaRPr lang="en-US" sz="28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</a:rPr>
                        <a:t>20-50</a:t>
                      </a:r>
                      <a:endParaRPr lang="en-US" sz="28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543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 i="1">
                          <a:latin typeface="Times New Roman"/>
                          <a:ea typeface="Times New Roman"/>
                          <a:cs typeface="Times New Roman"/>
                        </a:rPr>
                        <a:t>OE</a:t>
                      </a:r>
                      <a:endParaRPr lang="en-US" sz="28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n-US" sz="28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</a:rPr>
                        <a:t>40-60</a:t>
                      </a:r>
                      <a:endParaRPr lang="en-US" sz="28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543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 i="1"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endParaRPr lang="en-US" sz="28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28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  <a:cs typeface="Times New Roman"/>
                        </a:rPr>
                        <a:t>40-60</a:t>
                      </a:r>
                      <a:endParaRPr lang="en-US" sz="28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543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 i="1" dirty="0" err="1">
                          <a:latin typeface="Times New Roman"/>
                          <a:ea typeface="Times New Roman"/>
                          <a:cs typeface="Times New Roman"/>
                        </a:rPr>
                        <a:t>rmSs</a:t>
                      </a:r>
                      <a:endParaRPr lang="en-US" sz="28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en-US" sz="280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GB" sz="2800" dirty="0">
                          <a:latin typeface="Times New Roman"/>
                          <a:ea typeface="Times New Roman"/>
                          <a:cs typeface="Times New Roman"/>
                        </a:rPr>
                        <a:t>35-55</a:t>
                      </a:r>
                      <a:endParaRPr lang="en-US" sz="2800" dirty="0"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</a:t>
            </a:r>
            <a:r>
              <a:rPr lang="en-US" dirty="0" smtClean="0"/>
              <a:t> </a:t>
            </a:r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not possible to get a good fit (F= 11.0) using realistic values of the QRP parameters this is caused by the discrepancy between the simulated and actual mean hit rates (Z= ~3, </a:t>
            </a:r>
            <a:r>
              <a:rPr lang="en-US" dirty="0" err="1" smtClean="0"/>
              <a:t>p</a:t>
            </a:r>
            <a:r>
              <a:rPr lang="en-US" dirty="0" smtClean="0"/>
              <a:t>&lt;&lt;0.01)</a:t>
            </a:r>
          </a:p>
          <a:p>
            <a:r>
              <a:rPr lang="en-US" dirty="0" smtClean="0"/>
              <a:t>The fit with  regard to </a:t>
            </a:r>
            <a:r>
              <a:rPr lang="en-US" dirty="0" err="1" smtClean="0"/>
              <a:t>p</a:t>
            </a:r>
            <a:r>
              <a:rPr lang="en-US" dirty="0" smtClean="0"/>
              <a:t>-value distribution and negative sample-size </a:t>
            </a:r>
            <a:r>
              <a:rPr lang="en-US" dirty="0" err="1" smtClean="0"/>
              <a:t>vs</a:t>
            </a:r>
            <a:r>
              <a:rPr lang="en-US" dirty="0" smtClean="0"/>
              <a:t> effect-size correlation is very good.</a:t>
            </a:r>
          </a:p>
          <a:p>
            <a:r>
              <a:rPr lang="en-US" dirty="0"/>
              <a:t>P</a:t>
            </a:r>
            <a:r>
              <a:rPr lang="en-US" dirty="0" smtClean="0"/>
              <a:t>ublication Bias estimated by GA is  ~50% unpublished finished studies.</a:t>
            </a:r>
          </a:p>
          <a:p>
            <a:r>
              <a:rPr lang="en-US" dirty="0" smtClean="0"/>
              <a:t>0.7  removed subjects per study  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Results 2 (adding a </a:t>
            </a:r>
            <a:r>
              <a:rPr lang="en-US" sz="3600" dirty="0" err="1" smtClean="0">
                <a:solidFill>
                  <a:srgbClr val="000000"/>
                </a:solidFill>
              </a:rPr>
              <a:t>psi</a:t>
            </a:r>
            <a:r>
              <a:rPr lang="en-US" sz="3600" dirty="0" smtClean="0">
                <a:solidFill>
                  <a:srgbClr val="000000"/>
                </a:solidFill>
              </a:rPr>
              <a:t> component)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1524000"/>
            <a:ext cx="5943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Fitness </a:t>
            </a:r>
            <a:r>
              <a:rPr lang="en-US" sz="2400" dirty="0" err="1" smtClean="0">
                <a:solidFill>
                  <a:srgbClr val="000000"/>
                </a:solidFill>
              </a:rPr>
              <a:t>vs</a:t>
            </a:r>
            <a:r>
              <a:rPr lang="en-US" sz="2400" dirty="0" smtClean="0">
                <a:solidFill>
                  <a:srgbClr val="000000"/>
                </a:solidFill>
              </a:rPr>
              <a:t> Simulated true </a:t>
            </a:r>
            <a:r>
              <a:rPr lang="en-US" sz="2400" dirty="0" err="1" smtClean="0">
                <a:solidFill>
                  <a:srgbClr val="000000"/>
                </a:solidFill>
              </a:rPr>
              <a:t>Psi</a:t>
            </a:r>
            <a:r>
              <a:rPr lang="en-US" sz="2400" dirty="0" smtClean="0">
                <a:solidFill>
                  <a:srgbClr val="000000"/>
                </a:solidFill>
              </a:rPr>
              <a:t> effect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5665"/>
            <a:ext cx="6991350" cy="487480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133600" y="5181600"/>
            <a:ext cx="502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5000" y="5605046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504D"/>
                </a:solidFill>
              </a:rPr>
              <a:t>No significant difference between simulation and experimental</a:t>
            </a:r>
            <a:endParaRPr lang="en-US" sz="1600" dirty="0">
              <a:solidFill>
                <a:srgbClr val="C0504D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81400" y="5562600"/>
            <a:ext cx="1143000" cy="1588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method shows that </a:t>
            </a:r>
            <a:r>
              <a:rPr lang="en-US" dirty="0" smtClean="0"/>
              <a:t>parapsychologists </a:t>
            </a:r>
            <a:r>
              <a:rPr lang="en-US" dirty="0" smtClean="0"/>
              <a:t>almost certainly ‘fooled themselves’ with respect to claimed effect sizes. So the power is much lower than hitherto assumed and to get 80% power one needs hundreds of trials (rather than the 44 they did on average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method can also be applied to other</a:t>
            </a:r>
            <a:r>
              <a:rPr lang="en-US" dirty="0" smtClean="0"/>
              <a:t> (controversial) MA </a:t>
            </a:r>
            <a:r>
              <a:rPr lang="en-US" dirty="0" smtClean="0"/>
              <a:t>databases.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this kind of Quantitative evaluation of the effect of </a:t>
            </a:r>
            <a:r>
              <a:rPr lang="en-US" dirty="0" err="1" smtClean="0"/>
              <a:t>QRP’s</a:t>
            </a:r>
            <a:r>
              <a:rPr lang="en-US" dirty="0" smtClean="0"/>
              <a:t> can be made, the</a:t>
            </a:r>
            <a:r>
              <a:rPr lang="en-US" dirty="0" smtClean="0"/>
              <a:t> ‘dirty </a:t>
            </a:r>
            <a:r>
              <a:rPr lang="en-US" dirty="0" smtClean="0"/>
              <a:t>test </a:t>
            </a:r>
            <a:r>
              <a:rPr lang="en-US" dirty="0" smtClean="0"/>
              <a:t>tube’ </a:t>
            </a:r>
            <a:r>
              <a:rPr lang="en-US" dirty="0" smtClean="0"/>
              <a:t>rejection of results is unethical. There is an obligation to show what the quantitative effect of the dirty test tube 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Preregistration of secondary analyses like these is required in order to avoid over-analysis.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Content Placeholder 6" descr="questionmark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4651" r="-5465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486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research is unsponsored and didn’t cost the taxpayer a dime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BBC Horizon 1983</a:t>
            </a:r>
            <a:br>
              <a:rPr lang="en-US" sz="3600" dirty="0" smtClean="0"/>
            </a:br>
            <a:r>
              <a:rPr lang="en-US" sz="3600" dirty="0" smtClean="0"/>
              <a:t>example of clairvoyance run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7187-73C2-6545-8031-7269A7D7EE1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Horizon_1983.cardguessing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run alone: </a:t>
            </a:r>
            <a:r>
              <a:rPr lang="en-US" dirty="0" err="1" smtClean="0"/>
              <a:t>p</a:t>
            </a:r>
            <a:r>
              <a:rPr lang="en-US" dirty="0" smtClean="0"/>
              <a:t> &lt; 0.006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Seems odd that with such results the question is not decided yet.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These forced choice experiments were replaced by ‘free response’ experiment.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75DD-766D-194C-8A2A-E6BD461759EB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set-up telepathy</a:t>
            </a:r>
            <a:endParaRPr lang="en-US" sz="3600" dirty="0"/>
          </a:p>
        </p:txBody>
      </p:sp>
      <p:pic>
        <p:nvPicPr>
          <p:cNvPr id="4" name="Content Placeholder 3" descr="setup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72000"/>
          </a:blip>
          <a:srcRect l="-18187" r="-1818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 flipH="1">
            <a:off x="5562600" y="2438400"/>
            <a:ext cx="102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Sender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893328" y="2438400"/>
            <a:ext cx="130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Receiver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7D9-3643-344C-B416-25D99895015A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957" y="3505201"/>
            <a:ext cx="1139453" cy="144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49530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Free response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Free response </a:t>
            </a:r>
            <a:r>
              <a:rPr lang="en-US" sz="3200" dirty="0" err="1" smtClean="0"/>
              <a:t>Ganzfeld</a:t>
            </a:r>
            <a:r>
              <a:rPr lang="en-US" sz="3200" dirty="0" smtClean="0"/>
              <a:t> telepathy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D3F9-97E5-8C4E-BCA3-BA348CE99CE4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Horizon_1983_gf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1417638"/>
            <a:ext cx="6522509" cy="489188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Early meta-analysis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5346700" cy="279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00" y="3540596"/>
            <a:ext cx="5613400" cy="2815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1" y="489516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indices</a:t>
            </a:r>
          </a:p>
          <a:p>
            <a:r>
              <a:rPr lang="en-US" dirty="0" smtClean="0"/>
              <a:t> controversy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Joint communiqué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28800"/>
            <a:ext cx="6457950" cy="3764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5562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plea for pre-registration!!!!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answer the primary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 best evidential MA database</a:t>
            </a:r>
          </a:p>
          <a:p>
            <a:r>
              <a:rPr lang="en-US" dirty="0" smtClean="0"/>
              <a:t>Simulate GF experiments like those in the database but assuming no-telepathy</a:t>
            </a:r>
          </a:p>
          <a:p>
            <a:r>
              <a:rPr lang="en-US" dirty="0" smtClean="0"/>
              <a:t>Simulate for each experiment the effect of </a:t>
            </a:r>
            <a:r>
              <a:rPr lang="en-US" dirty="0" err="1" smtClean="0"/>
              <a:t>QRP’s</a:t>
            </a:r>
            <a:endParaRPr lang="en-US" dirty="0" smtClean="0"/>
          </a:p>
          <a:p>
            <a:r>
              <a:rPr lang="en-US" dirty="0" smtClean="0"/>
              <a:t>Are the results of these simulations similar to the experimental results?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B28E-E9F8-7C49-99B7-27BB487BAACE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8981-7141-494F-86F9-68E188851E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1423</Words>
  <Application>Microsoft Macintosh PowerPoint</Application>
  <PresentationFormat>On-screen Show (4:3)</PresentationFormat>
  <Paragraphs>212</Paragraphs>
  <Slides>28</Slides>
  <Notes>23</Notes>
  <HiddenSlides>1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Can results in ‘experimental Parapsychology’ be accounted for by ‘questionable research practices’? </vt:lpstr>
      <vt:lpstr>Is Telepathy/Clairvoyance a real phenomenon?</vt:lpstr>
      <vt:lpstr>BBC Horizon 1983 example of clairvoyance run</vt:lpstr>
      <vt:lpstr>Results</vt:lpstr>
      <vt:lpstr>General set-up telepathy</vt:lpstr>
      <vt:lpstr>Free response Ganzfeld telepathy</vt:lpstr>
      <vt:lpstr>Early meta-analysis</vt:lpstr>
      <vt:lpstr>Joint communiqué </vt:lpstr>
      <vt:lpstr>How to answer the primary question</vt:lpstr>
      <vt:lpstr>The Ganzfeld MA database</vt:lpstr>
      <vt:lpstr>The GF database reduced</vt:lpstr>
      <vt:lpstr>Sample size distribution</vt:lpstr>
      <vt:lpstr>Distribution of hit-rates</vt:lpstr>
      <vt:lpstr>Distribution of p-values</vt:lpstr>
      <vt:lpstr>Sample size versus effect size</vt:lpstr>
      <vt:lpstr>QRP’s</vt:lpstr>
      <vt:lpstr>Implemented QRP’s</vt:lpstr>
      <vt:lpstr>QRP Parameter specs</vt:lpstr>
      <vt:lpstr>Method: simulations </vt:lpstr>
      <vt:lpstr>Method 2</vt:lpstr>
      <vt:lpstr>Method:  optimal fit by GA</vt:lpstr>
      <vt:lpstr>Fitness versus Generation</vt:lpstr>
      <vt:lpstr>Constraints to prevalences (using John et al, 2012)</vt:lpstr>
      <vt:lpstr>Results 1</vt:lpstr>
      <vt:lpstr>Results 2 (adding a psi component)</vt:lpstr>
      <vt:lpstr>Conclusion 1</vt:lpstr>
      <vt:lpstr>Conclusion 2</vt:lpstr>
      <vt:lpstr>Questions?</vt:lpstr>
    </vt:vector>
  </TitlesOfParts>
  <Company>uva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results in ‘experimental Parapsychology’ be accounted for by ‘questionable research practices’? </dc:title>
  <dc:creator>Dick Bierman</dc:creator>
  <cp:lastModifiedBy>Dick Bierman</cp:lastModifiedBy>
  <cp:revision>40</cp:revision>
  <dcterms:created xsi:type="dcterms:W3CDTF">2015-04-09T10:35:40Z</dcterms:created>
  <dcterms:modified xsi:type="dcterms:W3CDTF">2015-04-09T10:52:30Z</dcterms:modified>
</cp:coreProperties>
</file>