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Default Extension="xlsx" ContentType="application/vnd.openxmlformats-officedocument.spreadsheetml.sheet"/>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Default Extension="doc" ContentType="application/msword"/>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drawings/drawing1.xml" ContentType="application/vnd.openxmlformats-officedocument.drawingml.chartshapes+xml"/>
  <Override PartName="/ppt/slides/slide55.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embeddings/oleObject1.bin" ContentType="application/vnd.openxmlformats-officedocument.oleObject"/>
  <Default Extension="pdf" ContentType="application/pdf"/>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8"/>
  </p:notesMasterIdLst>
  <p:handoutMasterIdLst>
    <p:handoutMasterId r:id="rId59"/>
  </p:handoutMasterIdLst>
  <p:sldIdLst>
    <p:sldId id="256" r:id="rId2"/>
    <p:sldId id="257" r:id="rId3"/>
    <p:sldId id="259" r:id="rId4"/>
    <p:sldId id="258" r:id="rId5"/>
    <p:sldId id="333" r:id="rId6"/>
    <p:sldId id="334" r:id="rId7"/>
    <p:sldId id="354" r:id="rId8"/>
    <p:sldId id="355" r:id="rId9"/>
    <p:sldId id="356" r:id="rId10"/>
    <p:sldId id="358" r:id="rId11"/>
    <p:sldId id="359" r:id="rId12"/>
    <p:sldId id="360" r:id="rId13"/>
    <p:sldId id="361" r:id="rId14"/>
    <p:sldId id="260" r:id="rId15"/>
    <p:sldId id="261" r:id="rId16"/>
    <p:sldId id="288" r:id="rId17"/>
    <p:sldId id="335" r:id="rId18"/>
    <p:sldId id="271" r:id="rId19"/>
    <p:sldId id="272" r:id="rId20"/>
    <p:sldId id="273" r:id="rId21"/>
    <p:sldId id="270" r:id="rId22"/>
    <p:sldId id="274" r:id="rId23"/>
    <p:sldId id="275" r:id="rId24"/>
    <p:sldId id="276" r:id="rId25"/>
    <p:sldId id="277" r:id="rId26"/>
    <p:sldId id="278" r:id="rId27"/>
    <p:sldId id="313" r:id="rId28"/>
    <p:sldId id="314" r:id="rId29"/>
    <p:sldId id="315" r:id="rId30"/>
    <p:sldId id="317" r:id="rId31"/>
    <p:sldId id="336" r:id="rId32"/>
    <p:sldId id="337" r:id="rId33"/>
    <p:sldId id="340" r:id="rId34"/>
    <p:sldId id="341" r:id="rId35"/>
    <p:sldId id="344" r:id="rId36"/>
    <p:sldId id="345" r:id="rId37"/>
    <p:sldId id="346" r:id="rId38"/>
    <p:sldId id="347" r:id="rId39"/>
    <p:sldId id="348" r:id="rId40"/>
    <p:sldId id="349" r:id="rId41"/>
    <p:sldId id="318" r:id="rId42"/>
    <p:sldId id="362" r:id="rId43"/>
    <p:sldId id="319" r:id="rId44"/>
    <p:sldId id="321" r:id="rId45"/>
    <p:sldId id="322" r:id="rId46"/>
    <p:sldId id="323" r:id="rId47"/>
    <p:sldId id="327" r:id="rId48"/>
    <p:sldId id="328" r:id="rId49"/>
    <p:sldId id="329" r:id="rId50"/>
    <p:sldId id="285" r:id="rId51"/>
    <p:sldId id="265" r:id="rId52"/>
    <p:sldId id="266" r:id="rId53"/>
    <p:sldId id="264" r:id="rId54"/>
    <p:sldId id="331" r:id="rId55"/>
    <p:sldId id="332" r:id="rId56"/>
    <p:sldId id="287" r:id="rId57"/>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scaleToFitPaper="1"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2" d="100"/>
          <a:sy n="112" d="100"/>
        </p:scale>
        <p:origin x="-248" y="-11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11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smtClean="0"/>
              <a:t>TOP</a:t>
            </a:r>
            <a:r>
              <a:rPr lang="en-US" baseline="0" dirty="0" smtClean="0"/>
              <a:t> VIEW </a:t>
            </a:r>
            <a:r>
              <a:rPr lang="en-US" dirty="0" smtClean="0"/>
              <a:t>DWELL </a:t>
            </a:r>
            <a:r>
              <a:rPr lang="en-US" dirty="0"/>
              <a:t>TIME</a:t>
            </a:r>
          </a:p>
        </c:rich>
      </c:tx>
      <c:layout/>
    </c:title>
    <c:plotArea>
      <c:layout/>
      <c:barChart>
        <c:barDir val="bar"/>
        <c:grouping val="clustered"/>
        <c:ser>
          <c:idx val="0"/>
          <c:order val="0"/>
          <c:tx>
            <c:strRef>
              <c:f>Sheet1!$B$1</c:f>
              <c:strCache>
                <c:ptCount val="1"/>
                <c:pt idx="0">
                  <c:v>SWITCHING TIME</c:v>
                </c:pt>
              </c:strCache>
            </c:strRef>
          </c:tx>
          <c:cat>
            <c:strRef>
              <c:f>Sheet1!$A$2:$A$3</c:f>
              <c:strCache>
                <c:ptCount val="2"/>
                <c:pt idx="0">
                  <c:v>Top View</c:v>
                </c:pt>
                <c:pt idx="1">
                  <c:v>Bottom View</c:v>
                </c:pt>
              </c:strCache>
            </c:strRef>
          </c:cat>
          <c:val>
            <c:numRef>
              <c:f>Sheet1!$B$2:$B$3</c:f>
              <c:numCache>
                <c:formatCode>General</c:formatCode>
                <c:ptCount val="2"/>
                <c:pt idx="0">
                  <c:v>5004.0</c:v>
                </c:pt>
                <c:pt idx="1">
                  <c:v>4875.0</c:v>
                </c:pt>
              </c:numCache>
            </c:numRef>
          </c:val>
        </c:ser>
        <c:axId val="689856376"/>
        <c:axId val="689859400"/>
      </c:barChart>
      <c:catAx>
        <c:axId val="689856376"/>
        <c:scaling>
          <c:orientation val="minMax"/>
        </c:scaling>
        <c:axPos val="l"/>
        <c:tickLblPos val="nextTo"/>
        <c:crossAx val="689859400"/>
        <c:crosses val="autoZero"/>
        <c:auto val="1"/>
        <c:lblAlgn val="ctr"/>
        <c:lblOffset val="100"/>
      </c:catAx>
      <c:valAx>
        <c:axId val="689859400"/>
        <c:scaling>
          <c:orientation val="minMax"/>
        </c:scaling>
        <c:axPos val="b"/>
        <c:majorGridlines/>
        <c:numFmt formatCode="General" sourceLinked="1"/>
        <c:tickLblPos val="nextTo"/>
        <c:crossAx val="689856376"/>
        <c:crosses val="autoZero"/>
        <c:crossBetween val="between"/>
      </c:valAx>
    </c:plotArea>
    <c:plotVisOnly val="1"/>
  </c:chart>
  <c:txPr>
    <a:bodyPr/>
    <a:lstStyle/>
    <a:p>
      <a:pPr>
        <a:defRPr sz="1800"/>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ict"/><Relationship Id="rId2" Type="http://schemas.openxmlformats.org/officeDocument/2006/relationships/image" Target="../media/image31.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ict"/></Relationships>
</file>

<file path=ppt/drawings/drawing1.xml><?xml version="1.0" encoding="utf-8"?>
<c:userShapes xmlns:c="http://schemas.openxmlformats.org/drawingml/2006/chart">
  <cdr:relSizeAnchor xmlns:cdr="http://schemas.openxmlformats.org/drawingml/2006/chartDrawing">
    <cdr:from>
      <cdr:x>0.0375</cdr:x>
      <cdr:y>0.21875</cdr:y>
    </cdr:from>
    <cdr:to>
      <cdr:x>0.1875</cdr:x>
      <cdr:y>0.44375</cdr:y>
    </cdr:to>
    <cdr:sp macro="" textlink="">
      <cdr:nvSpPr>
        <cdr:cNvPr id="2" name="TextBox 1"/>
        <cdr:cNvSpPr txBox="1"/>
      </cdr:nvSpPr>
      <cdr:spPr>
        <a:xfrm xmlns:a="http://schemas.openxmlformats.org/drawingml/2006/main">
          <a:off x="228600" y="8890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53F4782-7AFC-1E41-A7D6-4A4734E9D8B4}" type="datetimeFigureOut">
              <a:rPr lang="en-US" smtClean="0"/>
              <a:pPr/>
              <a:t>4/26/12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8814AF7-3DFF-BE4B-B1B4-4BD9B1D6885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A9C8E19-C2A0-2546-837B-F29A45171725}" type="datetimeFigureOut">
              <a:rPr lang="en-US" smtClean="0"/>
              <a:pPr/>
              <a:t>4/26/12</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CAA291-8F69-9441-B3C0-D27D61A4EC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Een</a:t>
            </a:r>
            <a:r>
              <a:rPr lang="en-US" baseline="0" dirty="0" smtClean="0"/>
              <a:t> </a:t>
            </a:r>
            <a:r>
              <a:rPr lang="en-US" baseline="0" dirty="0" err="1" smtClean="0"/>
              <a:t>woord</a:t>
            </a:r>
            <a:r>
              <a:rPr lang="en-US" baseline="0" dirty="0" smtClean="0"/>
              <a:t> </a:t>
            </a:r>
            <a:r>
              <a:rPr lang="en-US" baseline="0" dirty="0" err="1" smtClean="0"/>
              <a:t>vooraf</a:t>
            </a:r>
            <a:r>
              <a:rPr lang="en-US" baseline="0" dirty="0" smtClean="0"/>
              <a:t>. </a:t>
            </a:r>
            <a:r>
              <a:rPr lang="en-US" baseline="0" dirty="0" err="1" smtClean="0"/>
              <a:t>Dat</a:t>
            </a:r>
            <a:r>
              <a:rPr lang="en-US" baseline="0" dirty="0" smtClean="0"/>
              <a:t> </a:t>
            </a:r>
            <a:r>
              <a:rPr lang="en-US" baseline="0" dirty="0" err="1" smtClean="0"/>
              <a:t>ik</a:t>
            </a:r>
            <a:r>
              <a:rPr lang="en-US" baseline="0" dirty="0" smtClean="0"/>
              <a:t> de </a:t>
            </a:r>
            <a:r>
              <a:rPr lang="en-US" baseline="0" dirty="0" err="1" smtClean="0"/>
              <a:t>methoden</a:t>
            </a:r>
            <a:r>
              <a:rPr lang="en-US" baseline="0" dirty="0" smtClean="0"/>
              <a:t> van de </a:t>
            </a:r>
            <a:r>
              <a:rPr lang="en-US" baseline="0" dirty="0" err="1" smtClean="0"/>
              <a:t>parapsychologie</a:t>
            </a:r>
            <a:r>
              <a:rPr lang="en-US" baseline="0" dirty="0" smtClean="0"/>
              <a:t> </a:t>
            </a:r>
            <a:r>
              <a:rPr lang="en-US" baseline="0" dirty="0" err="1" smtClean="0"/>
              <a:t>bespreek</a:t>
            </a:r>
            <a:r>
              <a:rPr lang="en-US" baseline="0" dirty="0" smtClean="0"/>
              <a:t> </a:t>
            </a:r>
            <a:r>
              <a:rPr lang="en-US" baseline="0" dirty="0" err="1" smtClean="0"/>
              <a:t>impliceert</a:t>
            </a:r>
            <a:r>
              <a:rPr lang="en-US" baseline="0" dirty="0" smtClean="0"/>
              <a:t> </a:t>
            </a:r>
            <a:r>
              <a:rPr lang="en-US" baseline="0" dirty="0" err="1" smtClean="0"/>
              <a:t>niet</a:t>
            </a:r>
            <a:r>
              <a:rPr lang="en-US" baseline="0" dirty="0" smtClean="0"/>
              <a:t> </a:t>
            </a:r>
            <a:r>
              <a:rPr lang="en-US" baseline="0" dirty="0" err="1" smtClean="0"/>
              <a:t>dat</a:t>
            </a:r>
            <a:r>
              <a:rPr lang="en-US" baseline="0" dirty="0" smtClean="0"/>
              <a:t> </a:t>
            </a:r>
            <a:r>
              <a:rPr lang="en-US" baseline="0" dirty="0" err="1" smtClean="0"/>
              <a:t>ik</a:t>
            </a:r>
            <a:r>
              <a:rPr lang="en-US" baseline="0" dirty="0" smtClean="0"/>
              <a:t> van </a:t>
            </a:r>
            <a:r>
              <a:rPr lang="en-US" baseline="0" dirty="0" err="1" smtClean="0"/>
              <a:t>mening</a:t>
            </a:r>
            <a:r>
              <a:rPr lang="en-US" baseline="0" dirty="0" smtClean="0"/>
              <a:t> </a:t>
            </a:r>
            <a:r>
              <a:rPr lang="en-US" baseline="0" dirty="0" err="1" smtClean="0"/>
              <a:t>ben</a:t>
            </a:r>
            <a:r>
              <a:rPr lang="en-US" baseline="0" dirty="0" smtClean="0"/>
              <a:t> </a:t>
            </a:r>
            <a:r>
              <a:rPr lang="en-US" baseline="0" dirty="0" err="1" smtClean="0"/>
              <a:t>dat</a:t>
            </a:r>
            <a:r>
              <a:rPr lang="en-US" baseline="0" dirty="0" smtClean="0"/>
              <a:t> </a:t>
            </a:r>
            <a:r>
              <a:rPr lang="en-US" baseline="0" dirty="0" err="1" smtClean="0"/>
              <a:t>dit</a:t>
            </a:r>
            <a:r>
              <a:rPr lang="en-US" baseline="0" dirty="0" smtClean="0"/>
              <a:t> </a:t>
            </a:r>
            <a:r>
              <a:rPr lang="en-US" baseline="0" dirty="0" err="1" smtClean="0"/>
              <a:t>veld</a:t>
            </a:r>
            <a:r>
              <a:rPr lang="en-US" baseline="0" dirty="0" smtClean="0"/>
              <a:t> </a:t>
            </a:r>
            <a:r>
              <a:rPr lang="en-US" baseline="0" dirty="0" err="1" smtClean="0"/>
              <a:t>reele</a:t>
            </a:r>
            <a:r>
              <a:rPr lang="en-US" baseline="0" dirty="0" smtClean="0"/>
              <a:t> </a:t>
            </a:r>
            <a:r>
              <a:rPr lang="en-US" baseline="0" dirty="0" err="1" smtClean="0"/>
              <a:t>verschijnselen</a:t>
            </a:r>
            <a:r>
              <a:rPr lang="en-US" baseline="0" dirty="0" smtClean="0"/>
              <a:t> </a:t>
            </a:r>
            <a:r>
              <a:rPr lang="en-US" baseline="0" dirty="0" err="1" smtClean="0"/>
              <a:t>bestudeert</a:t>
            </a:r>
            <a:r>
              <a:rPr lang="en-US" baseline="0" dirty="0" smtClean="0"/>
              <a:t>. </a:t>
            </a:r>
            <a:r>
              <a:rPr lang="en-US" baseline="0" dirty="0" err="1" smtClean="0"/>
              <a:t>Integendeel</a:t>
            </a:r>
            <a:r>
              <a:rPr lang="en-US" baseline="0" dirty="0" smtClean="0"/>
              <a:t> </a:t>
            </a:r>
            <a:r>
              <a:rPr lang="en-US" baseline="0" dirty="0" err="1" smtClean="0"/>
              <a:t>ik</a:t>
            </a:r>
            <a:r>
              <a:rPr lang="en-US" baseline="0" dirty="0" smtClean="0"/>
              <a:t> </a:t>
            </a:r>
            <a:r>
              <a:rPr lang="en-US" baseline="0" dirty="0" err="1" smtClean="0"/>
              <a:t>denk</a:t>
            </a:r>
            <a:r>
              <a:rPr lang="en-US" baseline="0" dirty="0" smtClean="0"/>
              <a:t> </a:t>
            </a:r>
            <a:r>
              <a:rPr lang="en-US" baseline="0" dirty="0" err="1" smtClean="0"/>
              <a:t>dat</a:t>
            </a:r>
            <a:r>
              <a:rPr lang="en-US" baseline="0" dirty="0" smtClean="0"/>
              <a:t> </a:t>
            </a:r>
            <a:r>
              <a:rPr lang="en-US" baseline="0" dirty="0" err="1" smtClean="0"/>
              <a:t>deze</a:t>
            </a:r>
            <a:r>
              <a:rPr lang="en-US" baseline="0" dirty="0" smtClean="0"/>
              <a:t> </a:t>
            </a:r>
            <a:r>
              <a:rPr lang="en-US" baseline="0" dirty="0" err="1" smtClean="0"/>
              <a:t>verschijnselen</a:t>
            </a:r>
            <a:r>
              <a:rPr lang="en-US" baseline="0" dirty="0" smtClean="0"/>
              <a:t> </a:t>
            </a:r>
            <a:r>
              <a:rPr lang="en-US" baseline="0" dirty="0" err="1" smtClean="0"/>
              <a:t>niet</a:t>
            </a:r>
            <a:r>
              <a:rPr lang="en-US" baseline="0" dirty="0" smtClean="0"/>
              <a:t> </a:t>
            </a:r>
            <a:r>
              <a:rPr lang="en-US" baseline="0" dirty="0" err="1" smtClean="0"/>
              <a:t>vallen</a:t>
            </a:r>
            <a:r>
              <a:rPr lang="en-US" baseline="0" dirty="0" smtClean="0"/>
              <a:t> </a:t>
            </a:r>
            <a:r>
              <a:rPr lang="en-US" baseline="0" dirty="0" err="1" smtClean="0"/>
              <a:t>onder</a:t>
            </a:r>
            <a:r>
              <a:rPr lang="en-US" baseline="0" dirty="0" smtClean="0"/>
              <a:t> het </a:t>
            </a:r>
            <a:r>
              <a:rPr lang="en-US" baseline="0" dirty="0" err="1" smtClean="0"/>
              <a:t>domein</a:t>
            </a:r>
            <a:r>
              <a:rPr lang="en-US" baseline="0" dirty="0" smtClean="0"/>
              <a:t> van </a:t>
            </a:r>
            <a:r>
              <a:rPr lang="en-US" baseline="0" dirty="0" err="1" smtClean="0"/>
              <a:t>objectieve</a:t>
            </a:r>
            <a:r>
              <a:rPr lang="en-US" baseline="0" dirty="0" smtClean="0"/>
              <a:t> door </a:t>
            </a:r>
            <a:r>
              <a:rPr lang="en-US" baseline="0" dirty="0" err="1" smtClean="0"/>
              <a:t>onafhankelijke</a:t>
            </a:r>
            <a:r>
              <a:rPr lang="en-US" baseline="0" dirty="0" smtClean="0"/>
              <a:t> </a:t>
            </a:r>
            <a:r>
              <a:rPr lang="en-US" baseline="0" dirty="0" err="1" smtClean="0"/>
              <a:t>waarnemers</a:t>
            </a:r>
            <a:r>
              <a:rPr lang="en-US" baseline="0" dirty="0" smtClean="0"/>
              <a:t> </a:t>
            </a:r>
            <a:r>
              <a:rPr lang="en-US" baseline="0" dirty="0" err="1" smtClean="0"/>
              <a:t>repliceerbaar</a:t>
            </a:r>
            <a:r>
              <a:rPr lang="en-US" baseline="0" dirty="0" smtClean="0"/>
              <a:t> vast </a:t>
            </a:r>
            <a:r>
              <a:rPr lang="en-US" baseline="0" dirty="0" err="1" smtClean="0"/>
              <a:t>te</a:t>
            </a:r>
            <a:r>
              <a:rPr lang="en-US" baseline="0" dirty="0" smtClean="0"/>
              <a:t> </a:t>
            </a:r>
            <a:r>
              <a:rPr lang="en-US" baseline="0" dirty="0" err="1" smtClean="0"/>
              <a:t>stellen</a:t>
            </a:r>
            <a:r>
              <a:rPr lang="en-US" baseline="0" dirty="0" smtClean="0"/>
              <a:t> </a:t>
            </a:r>
            <a:r>
              <a:rPr lang="en-US" baseline="0" dirty="0" err="1" smtClean="0"/>
              <a:t>fenomenen</a:t>
            </a:r>
            <a:r>
              <a:rPr lang="en-US" baseline="0" dirty="0" smtClean="0"/>
              <a:t>. </a:t>
            </a:r>
            <a:r>
              <a:rPr lang="en-US" baseline="0" dirty="0" err="1" smtClean="0"/>
              <a:t>Wel</a:t>
            </a:r>
            <a:r>
              <a:rPr lang="en-US" baseline="0" dirty="0" smtClean="0"/>
              <a:t> </a:t>
            </a:r>
            <a:r>
              <a:rPr lang="en-US" baseline="0" dirty="0" err="1" smtClean="0"/>
              <a:t>acht</a:t>
            </a:r>
            <a:r>
              <a:rPr lang="en-US" baseline="0" dirty="0" smtClean="0"/>
              <a:t> </a:t>
            </a:r>
            <a:r>
              <a:rPr lang="en-US" baseline="0" dirty="0" err="1" smtClean="0"/>
              <a:t>ik</a:t>
            </a:r>
            <a:r>
              <a:rPr lang="en-US" baseline="0" dirty="0" smtClean="0"/>
              <a:t> het </a:t>
            </a:r>
            <a:r>
              <a:rPr lang="en-US" baseline="0" dirty="0" err="1" smtClean="0"/>
              <a:t>mogelijk</a:t>
            </a:r>
            <a:r>
              <a:rPr lang="en-US" baseline="0" dirty="0" smtClean="0"/>
              <a:t> </a:t>
            </a:r>
            <a:r>
              <a:rPr lang="en-US" baseline="0" dirty="0" err="1" smtClean="0"/>
              <a:t>dat</a:t>
            </a:r>
            <a:r>
              <a:rPr lang="en-US" baseline="0" dirty="0" smtClean="0"/>
              <a:t> we </a:t>
            </a:r>
            <a:r>
              <a:rPr lang="en-US" baseline="0" dirty="0" err="1" smtClean="0"/>
              <a:t>te</a:t>
            </a:r>
            <a:r>
              <a:rPr lang="en-US" baseline="0" dirty="0" smtClean="0"/>
              <a:t> </a:t>
            </a:r>
            <a:r>
              <a:rPr lang="en-US" baseline="0" dirty="0" err="1" smtClean="0"/>
              <a:t>maken</a:t>
            </a:r>
            <a:r>
              <a:rPr lang="en-US" baseline="0" dirty="0" smtClean="0"/>
              <a:t> </a:t>
            </a:r>
            <a:r>
              <a:rPr lang="en-US" baseline="0" dirty="0" err="1" smtClean="0"/>
              <a:t>hebben</a:t>
            </a:r>
            <a:r>
              <a:rPr lang="en-US" baseline="0" dirty="0" smtClean="0"/>
              <a:t> met </a:t>
            </a:r>
            <a:r>
              <a:rPr lang="en-US" baseline="0" dirty="0" err="1" smtClean="0"/>
              <a:t>een</a:t>
            </a:r>
            <a:r>
              <a:rPr lang="en-US" baseline="0" dirty="0" smtClean="0"/>
              <a:t> </a:t>
            </a:r>
            <a:r>
              <a:rPr lang="en-US" baseline="0" dirty="0" err="1" smtClean="0"/>
              <a:t>totaal</a:t>
            </a:r>
            <a:r>
              <a:rPr lang="en-US" baseline="0" dirty="0" smtClean="0"/>
              <a:t> </a:t>
            </a:r>
            <a:r>
              <a:rPr lang="en-US" baseline="0" dirty="0" err="1" smtClean="0"/>
              <a:t>nieuw</a:t>
            </a:r>
            <a:r>
              <a:rPr lang="en-US" baseline="0" dirty="0" smtClean="0"/>
              <a:t> </a:t>
            </a:r>
            <a:r>
              <a:rPr lang="en-US" baseline="0" dirty="0" err="1" smtClean="0"/>
              <a:t>fenomeen</a:t>
            </a:r>
            <a:r>
              <a:rPr lang="en-US" baseline="0" dirty="0" smtClean="0"/>
              <a:t> van </a:t>
            </a:r>
            <a:r>
              <a:rPr lang="en-US" baseline="0" dirty="0" err="1" smtClean="0"/>
              <a:t>tijdelijke</a:t>
            </a:r>
            <a:r>
              <a:rPr lang="en-US" baseline="0" dirty="0" smtClean="0"/>
              <a:t> </a:t>
            </a:r>
            <a:r>
              <a:rPr lang="en-US" baseline="0" dirty="0" err="1" smtClean="0"/>
              <a:t>objectiviteit</a:t>
            </a:r>
            <a:r>
              <a:rPr lang="en-US" baseline="0" dirty="0" smtClean="0"/>
              <a:t>. </a:t>
            </a:r>
            <a:r>
              <a:rPr lang="en-US" baseline="0" dirty="0" err="1" smtClean="0"/>
              <a:t>Dat</a:t>
            </a:r>
            <a:r>
              <a:rPr lang="en-US" baseline="0" dirty="0" smtClean="0"/>
              <a:t> </a:t>
            </a:r>
            <a:r>
              <a:rPr lang="en-US" baseline="0" dirty="0" err="1" smtClean="0"/>
              <a:t>zou</a:t>
            </a:r>
            <a:r>
              <a:rPr lang="en-US" baseline="0" dirty="0" smtClean="0"/>
              <a:t> in </a:t>
            </a:r>
            <a:r>
              <a:rPr lang="en-US" baseline="0" dirty="0" err="1" smtClean="0"/>
              <a:t>principe</a:t>
            </a:r>
            <a:r>
              <a:rPr lang="en-US" baseline="0" dirty="0" smtClean="0"/>
              <a:t> </a:t>
            </a:r>
            <a:r>
              <a:rPr lang="en-US" baseline="0" dirty="0" err="1" smtClean="0"/>
              <a:t>tty</a:t>
            </a:r>
            <a:r>
              <a:rPr lang="en-US" baseline="0" dirty="0" smtClean="0"/>
              <a:t> </a:t>
            </a:r>
            <a:r>
              <a:rPr lang="en-US" baseline="0" dirty="0" err="1" smtClean="0"/>
              <a:t>een</a:t>
            </a:r>
            <a:r>
              <a:rPr lang="en-US" baseline="0" dirty="0" smtClean="0"/>
              <a:t> </a:t>
            </a:r>
            <a:r>
              <a:rPr lang="en-US" baseline="0" dirty="0" err="1" smtClean="0"/>
              <a:t>revolutie</a:t>
            </a:r>
            <a:r>
              <a:rPr lang="en-US" baseline="0" dirty="0" smtClean="0"/>
              <a:t> in de </a:t>
            </a:r>
            <a:r>
              <a:rPr lang="en-US" baseline="0" dirty="0" err="1" smtClean="0"/>
              <a:t>wetenschap</a:t>
            </a:r>
            <a:r>
              <a:rPr lang="en-US" baseline="0" dirty="0" smtClean="0"/>
              <a:t> </a:t>
            </a:r>
            <a:r>
              <a:rPr lang="en-US" baseline="0" dirty="0" err="1" smtClean="0"/>
              <a:t>aanleidfing</a:t>
            </a:r>
            <a:r>
              <a:rPr lang="en-US" baseline="0" dirty="0" smtClean="0"/>
              <a:t> </a:t>
            </a:r>
            <a:r>
              <a:rPr lang="en-US" baseline="0" dirty="0" err="1" smtClean="0"/>
              <a:t>kunnen</a:t>
            </a:r>
            <a:r>
              <a:rPr lang="en-US" baseline="0" dirty="0" smtClean="0"/>
              <a:t> </a:t>
            </a:r>
            <a:r>
              <a:rPr lang="en-US" baseline="0" dirty="0" err="1" smtClean="0"/>
              <a:t>geven</a:t>
            </a:r>
            <a:r>
              <a:rPr lang="en-US" baseline="0" dirty="0" smtClean="0"/>
              <a:t>. </a:t>
            </a:r>
            <a:r>
              <a:rPr lang="en-US" baseline="0" dirty="0" err="1" smtClean="0"/>
              <a:t>Maar</a:t>
            </a:r>
            <a:r>
              <a:rPr lang="en-US" baseline="0" dirty="0" smtClean="0"/>
              <a:t> </a:t>
            </a:r>
            <a:r>
              <a:rPr lang="en-US" baseline="0" dirty="0" err="1" smtClean="0"/>
              <a:t>daar</a:t>
            </a:r>
            <a:r>
              <a:rPr lang="en-US" baseline="0" dirty="0" smtClean="0"/>
              <a:t> </a:t>
            </a:r>
            <a:r>
              <a:rPr lang="en-US" baseline="0" dirty="0" err="1" smtClean="0"/>
              <a:t>gsst</a:t>
            </a:r>
            <a:r>
              <a:rPr lang="en-US" baseline="0" dirty="0" smtClean="0"/>
              <a:t> het nu </a:t>
            </a:r>
            <a:r>
              <a:rPr lang="en-US" baseline="0" dirty="0" err="1" smtClean="0"/>
              <a:t>niet</a:t>
            </a:r>
            <a:r>
              <a:rPr lang="en-US" baseline="0" dirty="0" smtClean="0"/>
              <a:t> </a:t>
            </a:r>
            <a:r>
              <a:rPr lang="en-US" baseline="0" dirty="0" err="1" smtClean="0"/>
              <a:t>om</a:t>
            </a:r>
            <a:r>
              <a:rPr lang="en-US" baseline="0" dirty="0" smtClean="0"/>
              <a:t> en </a:t>
            </a:r>
            <a:r>
              <a:rPr lang="en-US" baseline="0" dirty="0" err="1" smtClean="0"/>
              <a:t>als</a:t>
            </a:r>
            <a:r>
              <a:rPr lang="en-US" baseline="0" dirty="0" smtClean="0"/>
              <a:t> men </a:t>
            </a:r>
            <a:r>
              <a:rPr lang="en-US" baseline="0" dirty="0" err="1" smtClean="0"/>
              <a:t>daarin</a:t>
            </a:r>
            <a:r>
              <a:rPr lang="en-US" baseline="0" dirty="0" smtClean="0"/>
              <a:t> </a:t>
            </a:r>
            <a:r>
              <a:rPr lang="en-US" baseline="0" dirty="0" err="1" smtClean="0"/>
              <a:t>geinteresseerd</a:t>
            </a:r>
            <a:r>
              <a:rPr lang="en-US" baseline="0" dirty="0" smtClean="0"/>
              <a:t> is </a:t>
            </a:r>
            <a:r>
              <a:rPr lang="en-US" baseline="0" dirty="0" err="1" smtClean="0"/>
              <a:t>dan</a:t>
            </a:r>
            <a:r>
              <a:rPr lang="en-US" baseline="0" dirty="0" smtClean="0"/>
              <a:t> </a:t>
            </a:r>
            <a:r>
              <a:rPr lang="en-US" baseline="0" dirty="0" err="1" smtClean="0"/>
              <a:t>kan</a:t>
            </a:r>
            <a:r>
              <a:rPr lang="en-US" baseline="0" dirty="0" smtClean="0"/>
              <a:t> </a:t>
            </a:r>
            <a:r>
              <a:rPr lang="en-US" baseline="0" dirty="0" err="1" smtClean="0"/>
              <a:t>ik</a:t>
            </a:r>
            <a:r>
              <a:rPr lang="en-US" baseline="0" dirty="0" smtClean="0"/>
              <a:t> </a:t>
            </a:r>
            <a:r>
              <a:rPr lang="en-US" baseline="0" dirty="0" err="1" smtClean="0"/>
              <a:t>daar</a:t>
            </a:r>
            <a:r>
              <a:rPr lang="en-US" baseline="0" dirty="0" smtClean="0"/>
              <a:t> in de </a:t>
            </a:r>
            <a:r>
              <a:rPr lang="en-US" baseline="0" dirty="0" err="1" smtClean="0"/>
              <a:t>discussie</a:t>
            </a:r>
            <a:r>
              <a:rPr lang="en-US" baseline="0" dirty="0" smtClean="0"/>
              <a:t> </a:t>
            </a:r>
            <a:r>
              <a:rPr lang="en-US" baseline="0" dirty="0" err="1" smtClean="0"/>
              <a:t>wellicht</a:t>
            </a:r>
            <a:r>
              <a:rPr lang="en-US" baseline="0" dirty="0" smtClean="0"/>
              <a:t> op </a:t>
            </a:r>
            <a:r>
              <a:rPr lang="en-US" baseline="0" dirty="0" err="1" smtClean="0"/>
              <a:t>terug</a:t>
            </a:r>
            <a:r>
              <a:rPr lang="en-US" baseline="0" dirty="0" smtClean="0"/>
              <a:t> </a:t>
            </a:r>
            <a:r>
              <a:rPr lang="en-US" baseline="0" dirty="0" err="1" smtClean="0"/>
              <a:t>komern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6CAA291-8F69-9441-B3C0-D27D61A4ECC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857B-92F1-F641-8729-D3E0479AA99F}" type="slidenum">
              <a:rPr lang="en-US"/>
              <a:pPr/>
              <a:t>23</a:t>
            </a:fld>
            <a:endParaRPr lang="en-US"/>
          </a:p>
        </p:txBody>
      </p:sp>
      <p:sp>
        <p:nvSpPr>
          <p:cNvPr id="20482" name="Rectangle 2"/>
          <p:cNvSpPr>
            <a:spLocks noGrp="1" noRot="1" noChangeAspect="1" noChangeArrowheads="1" noTextEdit="1"/>
          </p:cNvSpPr>
          <p:nvPr>
            <p:ph type="sldImg"/>
          </p:nvPr>
        </p:nvSpPr>
        <p:spPr>
          <a:xfrm>
            <a:off x="2714625" y="514350"/>
            <a:ext cx="3714750" cy="2571750"/>
          </a:xfrm>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BDF2E-0990-1842-8699-16984491B670}" type="slidenum">
              <a:rPr lang="en-US"/>
              <a:pPr/>
              <a:t>24</a:t>
            </a:fld>
            <a:endParaRPr lang="en-US"/>
          </a:p>
        </p:txBody>
      </p:sp>
      <p:sp>
        <p:nvSpPr>
          <p:cNvPr id="21506" name="Rectangle 2"/>
          <p:cNvSpPr>
            <a:spLocks noGrp="1" noRot="1" noChangeAspect="1" noChangeArrowheads="1" noTextEdit="1"/>
          </p:cNvSpPr>
          <p:nvPr>
            <p:ph type="sldImg"/>
          </p:nvPr>
        </p:nvSpPr>
        <p:spPr>
          <a:xfrm>
            <a:off x="2714625" y="514350"/>
            <a:ext cx="3714750" cy="2571750"/>
          </a:xfrm>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BBB8E-93C5-9247-9D47-D79A0CB5213E}" type="slidenum">
              <a:rPr lang="en-US"/>
              <a:pPr/>
              <a:t>25</a:t>
            </a:fld>
            <a:endParaRPr lang="en-US"/>
          </a:p>
        </p:txBody>
      </p:sp>
      <p:sp>
        <p:nvSpPr>
          <p:cNvPr id="46082" name="Rectangle 2"/>
          <p:cNvSpPr>
            <a:spLocks noGrp="1" noRot="1" noChangeAspect="1" noChangeArrowheads="1" noTextEdit="1"/>
          </p:cNvSpPr>
          <p:nvPr>
            <p:ph type="sldImg"/>
          </p:nvPr>
        </p:nvSpPr>
        <p:spPr>
          <a:xfrm>
            <a:off x="2714625" y="514350"/>
            <a:ext cx="3714750" cy="2571750"/>
          </a:xfrm>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DCFE8-3D3D-B34F-AE6E-E581455A888B}" type="slidenum">
              <a:rPr lang="en-US"/>
              <a:pPr/>
              <a:t>26</a:t>
            </a:fld>
            <a:endParaRPr lang="en-US"/>
          </a:p>
        </p:txBody>
      </p:sp>
      <p:sp>
        <p:nvSpPr>
          <p:cNvPr id="11266"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en-US"/>
              <a:t>Although it is impossible to know which card will come up it appears that the body knew too and we see a presentiment effect here too! Let’s now have a look at the last experiment.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8EC3D-4109-6245-808F-36BC63613D4E}" type="slidenum">
              <a:rPr lang="nl-NL"/>
              <a:pPr/>
              <a:t>27</a:t>
            </a:fld>
            <a:endParaRPr lang="nl-NL"/>
          </a:p>
        </p:txBody>
      </p:sp>
      <p:sp>
        <p:nvSpPr>
          <p:cNvPr id="18434"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en-US"/>
              <a:t>Here is the procedure of one trial in the experiment intended to find out how fast fear would arise in phobic subjects </a:t>
            </a:r>
          </a:p>
          <a:p>
            <a:endParaRPr lang="en-US"/>
          </a:p>
          <a:p>
            <a:r>
              <a:rPr lang="en-US"/>
              <a:t>This german group measured skin conductancene of a subject in front of screen when</a:t>
            </a:r>
          </a:p>
          <a:p>
            <a:r>
              <a:rPr lang="en-US"/>
              <a:t>When the subject pressed ….. </a:t>
            </a:r>
          </a:p>
          <a:p>
            <a:endParaRPr lang="en-US"/>
          </a:p>
          <a:p>
            <a:endParaRPr lang="en-US"/>
          </a:p>
          <a:p>
            <a:r>
              <a:rPr lang="en-US"/>
              <a:t>Many trials were done where randomly either emotional or neutral visual stimuli were presented in this study.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8FF73-E91D-D246-BD21-99F511386CB3}" type="slidenum">
              <a:rPr lang="nl-NL"/>
              <a:pPr/>
              <a:t>28</a:t>
            </a:fld>
            <a:endParaRPr lang="nl-NL"/>
          </a:p>
        </p:txBody>
      </p:sp>
      <p:sp>
        <p:nvSpPr>
          <p:cNvPr id="20482"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nl-NL"/>
              <a:t>Here are the results of all 38 subjects as they were published. In this picture all baseline levels are clamped to 0 at stimulus onset.</a:t>
            </a:r>
          </a:p>
          <a:p>
            <a:r>
              <a:rPr lang="nl-NL"/>
              <a:t>The german groups allowed us to re-analyze the raw data but this timeincluding the anticipatory phase of the trials I.e. what happened BEFORE the stimulus was presented.</a:t>
            </a:r>
          </a:p>
          <a:p>
            <a:r>
              <a:rPr lang="nl-NL"/>
              <a:t>Rather than clamping the baseline at 0 at stimulus onset we therefore clamped the baselines at  7.5 seconds before stimulus onset. And here is the result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BD43A-4B81-5946-BC84-9B628C98A649}" type="slidenum">
              <a:rPr lang="nl-NL"/>
              <a:pPr/>
              <a:t>29</a:t>
            </a:fld>
            <a:endParaRPr lang="nl-NL"/>
          </a:p>
        </p:txBody>
      </p:sp>
      <p:sp>
        <p:nvSpPr>
          <p:cNvPr id="22530"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en-US"/>
              <a:t>There are three plots because the emotional pictures are split for animals and erotic pictures. The yellow trace is for the animal pictures and the results given here are all data (phobics group plus control group). Note that the difference between the erotic responses and the other responses already starts before stimulus onset while the subjects have no way to know or guess what kind of stimulus will be presented. This was labeled presentiment.</a:t>
            </a:r>
          </a:p>
          <a:p>
            <a:endParaRPr lang="en-US"/>
          </a:p>
          <a:p>
            <a:r>
              <a:rPr lang="en-US"/>
              <a:t>Of course there are individual differences……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48839-6522-AE46-92E9-15CF9465F953}" type="slidenum">
              <a:rPr lang="en-US"/>
              <a:pPr/>
              <a:t>31</a:t>
            </a:fld>
            <a:endParaRPr lang="en-US"/>
          </a:p>
        </p:txBody>
      </p:sp>
      <p:sp>
        <p:nvSpPr>
          <p:cNvPr id="5122" name="Rectangle 2"/>
          <p:cNvSpPr>
            <a:spLocks noGrp="1" noRot="1" noChangeAspect="1" noChangeArrowheads="1" noTextEdit="1"/>
          </p:cNvSpPr>
          <p:nvPr>
            <p:ph type="sldImg"/>
          </p:nvPr>
        </p:nvSpPr>
        <p:spPr>
          <a:xfrm>
            <a:off x="2714625" y="514350"/>
            <a:ext cx="3714750" cy="2571750"/>
          </a:xfrm>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41A40-60E1-9A49-8DFE-99E3E9D76075}" type="slidenum">
              <a:rPr lang="en-US"/>
              <a:pPr/>
              <a:t>32</a:t>
            </a:fld>
            <a:endParaRPr lang="en-US"/>
          </a:p>
        </p:txBody>
      </p:sp>
      <p:sp>
        <p:nvSpPr>
          <p:cNvPr id="6146" name="Rectangle 2"/>
          <p:cNvSpPr>
            <a:spLocks noGrp="1" noRot="1" noChangeAspect="1" noChangeArrowheads="1" noTextEdit="1"/>
          </p:cNvSpPr>
          <p:nvPr>
            <p:ph type="sldImg"/>
          </p:nvPr>
        </p:nvSpPr>
        <p:spPr>
          <a:xfrm>
            <a:off x="2714625" y="514350"/>
            <a:ext cx="3714750" cy="2571750"/>
          </a:xfrm>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60A27-F6FF-0C44-8705-6C2ECA50C50B}" type="slidenum">
              <a:rPr lang="en-US"/>
              <a:pPr/>
              <a:t>33</a:t>
            </a:fld>
            <a:endParaRPr lang="en-US"/>
          </a:p>
        </p:txBody>
      </p:sp>
      <p:sp>
        <p:nvSpPr>
          <p:cNvPr id="13314" name="Rectangle 2"/>
          <p:cNvSpPr>
            <a:spLocks noGrp="1" noRot="1" noChangeAspect="1" noChangeArrowheads="1" noTextEdit="1"/>
          </p:cNvSpPr>
          <p:nvPr>
            <p:ph type="sldImg"/>
          </p:nvPr>
        </p:nvSpPr>
        <p:spPr>
          <a:xfrm>
            <a:off x="2714625" y="514350"/>
            <a:ext cx="3714750" cy="2571750"/>
          </a:xfrm>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normAutofit/>
          </a:bodyPr>
          <a:lstStyle/>
          <a:p>
            <a:r>
              <a:rPr lang="en-US" dirty="0" smtClean="0"/>
              <a:t>Space &amp; Time transcendent</a:t>
            </a:r>
            <a:endParaRPr lang="en-US" dirty="0"/>
          </a:p>
        </p:txBody>
      </p:sp>
      <p:sp>
        <p:nvSpPr>
          <p:cNvPr id="4" name="Slide Number Placeholder 3"/>
          <p:cNvSpPr>
            <a:spLocks noGrp="1"/>
          </p:cNvSpPr>
          <p:nvPr>
            <p:ph type="sldNum" sz="quarter" idx="10"/>
          </p:nvPr>
        </p:nvSpPr>
        <p:spPr/>
        <p:txBody>
          <a:bodyPr/>
          <a:lstStyle/>
          <a:p>
            <a:fld id="{36CAA291-8F69-9441-B3C0-D27D61A4ECC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DB894-E277-224B-AB5E-769A9F5D2A5A}" type="slidenum">
              <a:rPr lang="en-US"/>
              <a:pPr/>
              <a:t>34</a:t>
            </a:fld>
            <a:endParaRPr lang="en-US"/>
          </a:p>
        </p:txBody>
      </p:sp>
      <p:sp>
        <p:nvSpPr>
          <p:cNvPr id="14338" name="Rectangle 2"/>
          <p:cNvSpPr>
            <a:spLocks noGrp="1" noRot="1" noChangeAspect="1" noChangeArrowheads="1" noTextEdit="1"/>
          </p:cNvSpPr>
          <p:nvPr>
            <p:ph type="sldImg"/>
          </p:nvPr>
        </p:nvSpPr>
        <p:spPr>
          <a:xfrm>
            <a:off x="2714625" y="514350"/>
            <a:ext cx="3714750" cy="2571750"/>
          </a:xfrm>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92A2B-CF0C-D343-82C4-80CA5BDD6D42}" type="slidenum">
              <a:rPr lang="en-US"/>
              <a:pPr/>
              <a:t>35</a:t>
            </a:fld>
            <a:endParaRPr lang="en-US"/>
          </a:p>
        </p:txBody>
      </p:sp>
      <p:sp>
        <p:nvSpPr>
          <p:cNvPr id="22530" name="Rectangle 1026"/>
          <p:cNvSpPr>
            <a:spLocks noGrp="1" noRot="1" noChangeAspect="1" noChangeArrowheads="1" noTextEdit="1"/>
          </p:cNvSpPr>
          <p:nvPr>
            <p:ph type="sldImg"/>
          </p:nvPr>
        </p:nvSpPr>
        <p:spPr>
          <a:xfrm>
            <a:off x="2714625" y="514350"/>
            <a:ext cx="3714750" cy="2571750"/>
          </a:xfrm>
          <a:ln/>
        </p:spPr>
      </p:sp>
      <p:sp>
        <p:nvSpPr>
          <p:cNvPr id="225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CF6D1-DE20-E84C-B895-25FD0BD1C35F}" type="slidenum">
              <a:rPr lang="en-US"/>
              <a:pPr/>
              <a:t>37</a:t>
            </a:fld>
            <a:endParaRPr lang="en-US"/>
          </a:p>
        </p:txBody>
      </p:sp>
      <p:sp>
        <p:nvSpPr>
          <p:cNvPr id="23554" name="Rectangle 2"/>
          <p:cNvSpPr>
            <a:spLocks noGrp="1" noRot="1" noChangeAspect="1" noChangeArrowheads="1" noTextEdit="1"/>
          </p:cNvSpPr>
          <p:nvPr>
            <p:ph type="sldImg"/>
          </p:nvPr>
        </p:nvSpPr>
        <p:spPr>
          <a:xfrm>
            <a:off x="2714625" y="514350"/>
            <a:ext cx="3714750" cy="2571750"/>
          </a:xfrm>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43F45-8401-8845-B984-92CA06D48678}" type="slidenum">
              <a:rPr lang="en-US"/>
              <a:pPr/>
              <a:t>38</a:t>
            </a:fld>
            <a:endParaRPr lang="en-US"/>
          </a:p>
        </p:txBody>
      </p:sp>
      <p:sp>
        <p:nvSpPr>
          <p:cNvPr id="63490" name="Rectangle 2"/>
          <p:cNvSpPr>
            <a:spLocks noGrp="1" noRot="1" noChangeAspect="1" noChangeArrowheads="1" noTextEdit="1"/>
          </p:cNvSpPr>
          <p:nvPr>
            <p:ph type="sldImg"/>
          </p:nvPr>
        </p:nvSpPr>
        <p:spPr>
          <a:xfrm>
            <a:off x="2714625" y="514350"/>
            <a:ext cx="3714750" cy="2571750"/>
          </a:xfrm>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2E863-1F6B-7E4D-B607-081A06F686AA}" type="slidenum">
              <a:rPr lang="en-US"/>
              <a:pPr/>
              <a:t>47</a:t>
            </a:fld>
            <a:endParaRPr lang="en-US"/>
          </a:p>
        </p:txBody>
      </p:sp>
      <p:sp>
        <p:nvSpPr>
          <p:cNvPr id="41986" name="Rectangle 2"/>
          <p:cNvSpPr>
            <a:spLocks noGrp="1" noRot="1" noChangeAspect="1" noChangeArrowheads="1" noTextEdit="1"/>
          </p:cNvSpPr>
          <p:nvPr>
            <p:ph type="sldImg"/>
          </p:nvPr>
        </p:nvSpPr>
        <p:spPr>
          <a:xfrm>
            <a:off x="2714625" y="514350"/>
            <a:ext cx="3714750" cy="2571750"/>
          </a:xfrm>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654E89-072A-A749-8E66-9266D9955A84}" type="slidenum">
              <a:rPr lang="en-US">
                <a:ea typeface="ＭＳ Ｐゴシック" pitchFamily="-65" charset="-128"/>
                <a:cs typeface="ＭＳ Ｐゴシック" pitchFamily="-65" charset="-128"/>
              </a:rPr>
              <a:pPr fontAlgn="base">
                <a:spcBef>
                  <a:spcPct val="0"/>
                </a:spcBef>
                <a:spcAft>
                  <a:spcPct val="0"/>
                </a:spcAft>
                <a:defRPr/>
              </a:pPr>
              <a:t>48</a:t>
            </a:fld>
            <a:endParaRPr lang="en-US">
              <a:ea typeface="ＭＳ Ｐゴシック" pitchFamily="-65" charset="-128"/>
              <a:cs typeface="ＭＳ Ｐゴシック" pitchFamily="-65" charset="-128"/>
            </a:endParaRPr>
          </a:p>
        </p:txBody>
      </p:sp>
      <p:sp>
        <p:nvSpPr>
          <p:cNvPr id="26627" name="Rectangle 2"/>
          <p:cNvSpPr>
            <a:spLocks noGrp="1" noRot="1" noChangeAspect="1" noChangeArrowheads="1" noTextEdit="1"/>
          </p:cNvSpPr>
          <p:nvPr>
            <p:ph type="sldImg"/>
          </p:nvPr>
        </p:nvSpPr>
        <p:spPr bwMode="auto">
          <a:xfrm>
            <a:off x="2714625" y="514350"/>
            <a:ext cx="3714750" cy="2571750"/>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subject has to wait for some time. He might experiene a few switches from topview to bottomview and vice versa. Then at some point the subject has to press a button when a switch from bottom to top view occurs. And then he has to press the button again when the next switching back occurs. So what we measure is the time that the top view is experienced.</a:t>
            </a:r>
          </a:p>
          <a:p>
            <a:pPr eaLnBrk="1" hangingPunct="1">
              <a:spcBef>
                <a:spcPct val="0"/>
              </a:spcBef>
            </a:pPr>
            <a:endParaRPr lang="en-US" smtClean="0"/>
          </a:p>
          <a:p>
            <a:pPr eaLnBrk="1" hangingPunct="1">
              <a:spcBef>
                <a:spcPct val="0"/>
              </a:spcBef>
            </a:pPr>
            <a:r>
              <a:rPr lang="en-US" smtClean="0"/>
              <a:t>And now comes the manipulation. As soon as we know this duration of the top view perspective  we present a non transparent view of the cube. Randomly the top view or the bottom view. </a:t>
            </a:r>
          </a:p>
          <a:p>
            <a:pPr eaLnBrk="1" hangingPunct="1">
              <a:spcBef>
                <a:spcPct val="0"/>
              </a:spcBef>
            </a:pPr>
            <a:endParaRPr lang="en-US" smtClean="0"/>
          </a:p>
          <a:p>
            <a:pPr eaLnBrk="1" hangingPunct="1">
              <a:spcBef>
                <a:spcPct val="0"/>
              </a:spcBef>
            </a:pPr>
            <a:r>
              <a:rPr lang="en-US" smtClean="0"/>
              <a:t>According to normal causality this manipulation should have no effect on the already measured  top view duration.</a:t>
            </a:r>
          </a:p>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8A2AB-EFD1-B247-A48B-BFCD372A8544}" type="slidenum">
              <a:rPr lang="en-US"/>
              <a:pPr/>
              <a:t>50</a:t>
            </a:fld>
            <a:endParaRPr lang="en-US"/>
          </a:p>
        </p:txBody>
      </p:sp>
      <p:sp>
        <p:nvSpPr>
          <p:cNvPr id="37890" name="Rectangle 2"/>
          <p:cNvSpPr>
            <a:spLocks noGrp="1" noRot="1" noChangeAspect="1" noChangeArrowheads="1" noTextEdit="1"/>
          </p:cNvSpPr>
          <p:nvPr>
            <p:ph type="sldImg"/>
          </p:nvPr>
        </p:nvSpPr>
        <p:spPr>
          <a:xfrm>
            <a:off x="2714625" y="514350"/>
            <a:ext cx="3714750" cy="2571750"/>
          </a:xfrm>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03BD4-13CF-0A4A-95B1-587B00DDC772}" type="slidenum">
              <a:rPr lang="en-US"/>
              <a:pPr/>
              <a:t>56</a:t>
            </a:fld>
            <a:endParaRPr lang="en-US"/>
          </a:p>
        </p:txBody>
      </p:sp>
      <p:sp>
        <p:nvSpPr>
          <p:cNvPr id="39938" name="Rectangle 2"/>
          <p:cNvSpPr>
            <a:spLocks noGrp="1" noRot="1" noChangeAspect="1" noChangeArrowheads="1" noTextEdit="1"/>
          </p:cNvSpPr>
          <p:nvPr>
            <p:ph type="sldImg"/>
          </p:nvPr>
        </p:nvSpPr>
        <p:spPr>
          <a:xfrm>
            <a:off x="2714625" y="514350"/>
            <a:ext cx="3714750" cy="2571750"/>
          </a:xfrm>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CAA291-8F69-9441-B3C0-D27D61A4ECC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A669A-EDA8-BD48-8B80-C35FF8A682C8}" type="slidenum">
              <a:rPr lang="en-US"/>
              <a:pPr/>
              <a:t>16</a:t>
            </a:fld>
            <a:endParaRPr lang="en-US"/>
          </a:p>
        </p:txBody>
      </p:sp>
      <p:sp>
        <p:nvSpPr>
          <p:cNvPr id="52226" name="Rectangle 2"/>
          <p:cNvSpPr>
            <a:spLocks noGrp="1" noRot="1" noChangeAspect="1" noChangeArrowheads="1" noTextEdit="1"/>
          </p:cNvSpPr>
          <p:nvPr>
            <p:ph type="sldImg"/>
          </p:nvPr>
        </p:nvSpPr>
        <p:spPr>
          <a:xfrm>
            <a:off x="2714625" y="514350"/>
            <a:ext cx="3714750" cy="2571750"/>
          </a:xfrm>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EE9E61-78E2-1D4C-93B8-3169F3065E75}" type="slidenum">
              <a:rPr lang="en-US"/>
              <a:pPr/>
              <a:t>18</a:t>
            </a:fld>
            <a:endParaRPr lang="en-US"/>
          </a:p>
        </p:txBody>
      </p:sp>
      <p:sp>
        <p:nvSpPr>
          <p:cNvPr id="15362"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9A759-06A6-3B48-B3B3-93A44A3443BF}" type="slidenum">
              <a:rPr lang="en-US"/>
              <a:pPr/>
              <a:t>19</a:t>
            </a:fld>
            <a:endParaRPr lang="en-US"/>
          </a:p>
        </p:txBody>
      </p:sp>
      <p:sp>
        <p:nvSpPr>
          <p:cNvPr id="17410"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17411"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In the Damasio experiment the procedure is different. The subjects do not sit in front of a screen but in front of 4 decks of cards. Two of those decks are risky decks and loose in the long run and two decks are advantageous in the long riun. So the subject is requested to take a card from one of the decks and to determine which strategy is the best. Note that the time before they take the card is variable unlike in the presentiment experiments.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C8464-2DC6-9041-8098-AE0BAD000EFF}" type="slidenum">
              <a:rPr lang="en-US"/>
              <a:pPr/>
              <a:t>20</a:t>
            </a:fld>
            <a:endParaRPr lang="en-US"/>
          </a:p>
        </p:txBody>
      </p:sp>
      <p:sp>
        <p:nvSpPr>
          <p:cNvPr id="31746" name="Rectangle 2"/>
          <p:cNvSpPr>
            <a:spLocks noGrp="1" noRot="1" noChangeAspect="1" noChangeArrowheads="1" noTextEdit="1"/>
          </p:cNvSpPr>
          <p:nvPr>
            <p:ph type="sldImg"/>
          </p:nvPr>
        </p:nvSpPr>
        <p:spPr>
          <a:xfrm>
            <a:off x="2714625" y="514350"/>
            <a:ext cx="3714750" cy="2571750"/>
          </a:xfrm>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00A98-B269-DE4E-96FB-94D8E950E700}" type="slidenum">
              <a:rPr lang="en-US"/>
              <a:pPr/>
              <a:t>21</a:t>
            </a:fld>
            <a:endParaRPr lang="en-US"/>
          </a:p>
        </p:txBody>
      </p:sp>
      <p:sp>
        <p:nvSpPr>
          <p:cNvPr id="13314"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48822-0AB6-3B42-A97E-409FE34AA601}" type="slidenum">
              <a:rPr lang="en-US"/>
              <a:pPr/>
              <a:t>22</a:t>
            </a:fld>
            <a:endParaRPr lang="en-US"/>
          </a:p>
        </p:txBody>
      </p:sp>
      <p:sp>
        <p:nvSpPr>
          <p:cNvPr id="44034" name="Rectangle 2"/>
          <p:cNvSpPr>
            <a:spLocks noGrp="1" noRot="1" noChangeAspect="1" noChangeArrowheads="1"/>
          </p:cNvSpPr>
          <p:nvPr>
            <p:ph type="sldImg"/>
          </p:nvPr>
        </p:nvSpPr>
        <p:spPr bwMode="auto">
          <a:xfrm>
            <a:off x="2714625" y="514350"/>
            <a:ext cx="3714750" cy="257175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42950" y="1981200"/>
            <a:ext cx="8420100" cy="4114800"/>
          </a:xfrm>
        </p:spPr>
        <p:txBody>
          <a:bodyPr/>
          <a:lstStyle/>
          <a:p>
            <a:endParaRPr lang="en-US"/>
          </a:p>
        </p:txBody>
      </p:sp>
      <p:sp>
        <p:nvSpPr>
          <p:cNvPr id="4" name="Date Placeholder 3"/>
          <p:cNvSpPr>
            <a:spLocks noGrp="1"/>
          </p:cNvSpPr>
          <p:nvPr>
            <p:ph type="dt" sz="half" idx="10"/>
          </p:nvPr>
        </p:nvSpPr>
        <p:spPr>
          <a:xfrm>
            <a:off x="742950" y="6248400"/>
            <a:ext cx="2063750" cy="457200"/>
          </a:xfrm>
        </p:spPr>
        <p:txBody>
          <a:bodyPr/>
          <a:lstStyle>
            <a:lvl1pPr>
              <a:defRPr/>
            </a:lvl1pPr>
          </a:lstStyle>
          <a:p>
            <a:endParaRPr lang="nl-NL"/>
          </a:p>
        </p:txBody>
      </p:sp>
      <p:sp>
        <p:nvSpPr>
          <p:cNvPr id="5" name="Footer Placeholder 4"/>
          <p:cNvSpPr>
            <a:spLocks noGrp="1"/>
          </p:cNvSpPr>
          <p:nvPr>
            <p:ph type="ftr" sz="quarter" idx="11"/>
          </p:nvPr>
        </p:nvSpPr>
        <p:spPr>
          <a:xfrm>
            <a:off x="3384550" y="6248400"/>
            <a:ext cx="3136900" cy="457200"/>
          </a:xfrm>
        </p:spPr>
        <p:txBody>
          <a:bodyPr/>
          <a:lstStyle>
            <a:lvl1pPr>
              <a:defRPr/>
            </a:lvl1pPr>
          </a:lstStyle>
          <a:p>
            <a:endParaRPr lang="nl-NL"/>
          </a:p>
        </p:txBody>
      </p:sp>
      <p:sp>
        <p:nvSpPr>
          <p:cNvPr id="6" name="Slide Number Placeholder 5"/>
          <p:cNvSpPr>
            <a:spLocks noGrp="1"/>
          </p:cNvSpPr>
          <p:nvPr>
            <p:ph type="sldNum" sz="quarter" idx="12"/>
          </p:nvPr>
        </p:nvSpPr>
        <p:spPr>
          <a:xfrm>
            <a:off x="7099300" y="6248400"/>
            <a:ext cx="2063750" cy="457200"/>
          </a:xfrm>
        </p:spPr>
        <p:txBody>
          <a:bodyPr/>
          <a:lstStyle>
            <a:lvl1pPr>
              <a:defRPr smtClean="0"/>
            </a:lvl1pPr>
          </a:lstStyle>
          <a:p>
            <a:fld id="{53B565F3-4545-2B47-9D1A-15519B45E865}" type="slidenum">
              <a:rPr lang="nl-NL"/>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E9CA8-371E-1B4D-B0FA-1C9853350F7C}"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E9CA8-371E-1B4D-B0FA-1C9853350F7C}"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E9CA8-371E-1B4D-B0FA-1C9853350F7C}" type="datetimeFigureOut">
              <a:rPr lang="en-US" smtClean="0"/>
              <a:pPr/>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E9CA8-371E-1B4D-B0FA-1C9853350F7C}" type="datetimeFigureOut">
              <a:rPr lang="en-US" smtClean="0"/>
              <a:pPr/>
              <a:t>4/26/12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E9CA8-371E-1B4D-B0FA-1C9853350F7C}" type="datetimeFigureOut">
              <a:rPr lang="en-US" smtClean="0"/>
              <a:pPr/>
              <a:t>4/26/12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E9CA8-371E-1B4D-B0FA-1C9853350F7C}" type="datetimeFigureOut">
              <a:rPr lang="en-US" smtClean="0"/>
              <a:pPr/>
              <a:t>4/26/12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E9CA8-371E-1B4D-B0FA-1C9853350F7C}" type="datetimeFigureOut">
              <a:rPr lang="en-US" smtClean="0"/>
              <a:pPr/>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E9CA8-371E-1B4D-B0FA-1C9853350F7C}" type="datetimeFigureOut">
              <a:rPr lang="en-US" smtClean="0"/>
              <a:pPr/>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4D28-069A-F241-82E4-20FE202C76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88000">
              <a:schemeClr val="accent3">
                <a:lumMod val="20000"/>
                <a:lumOff val="80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E9CA8-371E-1B4D-B0FA-1C9853350F7C}" type="datetimeFigureOut">
              <a:rPr lang="en-US" smtClean="0"/>
              <a:pPr/>
              <a:t>4/26/12</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A4D28-069A-F241-82E4-20FE202C76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jpe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6.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1" Type="http://schemas.openxmlformats.org/officeDocument/2006/relationships/video" Target="file://localhost/users/djb/Dropbox/Dick%20Bierman%20stuff/dicks%20MPEGs%20voor%20spr2000/presentiment.mp4"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Word_97_-_2004_Document1.doc"/><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Word_97_-_2004_Document2.doc"/><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Word_97_-_2004_Document3.doc"/><Relationship Id="rId5" Type="http://schemas.openxmlformats.org/officeDocument/2006/relationships/oleObject" Target="../embeddings/Microsoft_Word_97_-_2004_Document4.doc"/><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ideo" Target="file://localhost/users/djb/Dropbox/Dick%20Bierman%20stuff/dicks%20MPEGs%20voor%20spr2000/cards.mpg" TargetMode="External"/><Relationship Id="rId2" Type="http://schemas.openxmlformats.org/officeDocument/2006/relationships/video" Target="file://localhost/users/djb/Dropbox/Dick%20Bierman%20stuff/dicks%20MPEGs%20voor%20spr2000/dice.mpg"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Word_97_-_2004_Document5.doc"/><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Igor_Dmitriyevich_Novikov" TargetMode="External"/><Relationship Id="rId4" Type="http://schemas.openxmlformats.org/officeDocument/2006/relationships/hyperlink" Target="http://en.wikipedia.org/wiki/Paradox" TargetMode="External"/><Relationship Id="rId5" Type="http://schemas.openxmlformats.org/officeDocument/2006/relationships/hyperlink" Target="http://en.wikipedia.org/wiki/Time_travel" TargetMode="External"/><Relationship Id="rId6" Type="http://schemas.openxmlformats.org/officeDocument/2006/relationships/hyperlink" Target="http://en.wikipedia.org/wiki/General_relativity" TargetMode="External"/><Relationship Id="rId7" Type="http://schemas.openxmlformats.org/officeDocument/2006/relationships/hyperlink" Target="http://en.wikipedia.org/wiki/Closed_timelike_curve" TargetMode="External"/><Relationship Id="rId8" Type="http://schemas.openxmlformats.org/officeDocument/2006/relationships/hyperlink" Target="http://en.wikipedia.org/wiki/Probability" TargetMode="External"/><Relationship Id="rId9" Type="http://schemas.openxmlformats.org/officeDocument/2006/relationships/hyperlink" Target="http://en.wikipedia.org/wiki/Time_paradox" TargetMode="External"/><Relationship Id="rId1" Type="http://schemas.openxmlformats.org/officeDocument/2006/relationships/slideLayout" Target="../slideLayouts/slideLayout6.xml"/><Relationship Id="rId2" Type="http://schemas.openxmlformats.org/officeDocument/2006/relationships/hyperlink" Target="http://en.wikipedia.org/wiki/Principl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ideo" Target="file://localhost/users/djb/Dropbox/Dick%20Bierman%20stuff/dicks%20MPEGs%20voor%20spr2000/rv.mpeg" TargetMode="External"/><Relationship Id="rId2" Type="http://schemas.openxmlformats.org/officeDocument/2006/relationships/video" Target="file://localhost/users/djb/Dropbox/Dick%20Bierman%20stuff/dicks%20MPEGs%20voor%20spr2000/rng.mpe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Methods in Parapsychology</a:t>
            </a:r>
            <a:endParaRPr lang="en-US" dirty="0"/>
          </a:p>
        </p:txBody>
      </p:sp>
      <p:sp>
        <p:nvSpPr>
          <p:cNvPr id="3" name="Subtitle 2"/>
          <p:cNvSpPr>
            <a:spLocks noGrp="1"/>
          </p:cNvSpPr>
          <p:nvPr>
            <p:ph type="subTitle" idx="1"/>
          </p:nvPr>
        </p:nvSpPr>
        <p:spPr/>
        <p:txBody>
          <a:bodyPr/>
          <a:lstStyle/>
          <a:p>
            <a:r>
              <a:rPr lang="en-US" dirty="0" smtClean="0"/>
              <a:t>Dick Bierman</a:t>
            </a:r>
          </a:p>
          <a:p>
            <a:r>
              <a:rPr lang="en-US" dirty="0" smtClean="0"/>
              <a:t>University of Amsterdam</a:t>
            </a:r>
          </a:p>
          <a:p>
            <a:r>
              <a:rPr lang="en-US" dirty="0" err="1" smtClean="0"/>
              <a:t>d.j.bierman@uniamsterdam.nl</a:t>
            </a:r>
            <a:endParaRPr lang="en-US" dirty="0" smtClean="0"/>
          </a:p>
          <a:p>
            <a:endParaRPr lang="en-US" dirty="0"/>
          </a:p>
        </p:txBody>
      </p:sp>
      <p:sp>
        <p:nvSpPr>
          <p:cNvPr id="4" name="TextBox 3"/>
          <p:cNvSpPr txBox="1"/>
          <p:nvPr/>
        </p:nvSpPr>
        <p:spPr>
          <a:xfrm>
            <a:off x="990600" y="6107668"/>
            <a:ext cx="7677150" cy="369332"/>
          </a:xfrm>
          <a:prstGeom prst="rect">
            <a:avLst/>
          </a:prstGeom>
          <a:noFill/>
        </p:spPr>
        <p:txBody>
          <a:bodyPr wrap="square" rtlCol="0">
            <a:spAutoFit/>
          </a:bodyPr>
          <a:lstStyle/>
          <a:p>
            <a:pPr algn="ctr"/>
            <a:r>
              <a:rPr lang="en-US" dirty="0" smtClean="0"/>
              <a:t>27 </a:t>
            </a:r>
            <a:r>
              <a:rPr lang="en-US" dirty="0" err="1" smtClean="0"/>
              <a:t>april</a:t>
            </a:r>
            <a:r>
              <a:rPr lang="en-US" dirty="0" smtClean="0"/>
              <a:t> 2012, Alumni , Universiteit van Amsterdam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742950" y="1219200"/>
            <a:ext cx="8420100" cy="914400"/>
          </a:xfrm>
        </p:spPr>
        <p:txBody>
          <a:bodyPr/>
          <a:lstStyle/>
          <a:p>
            <a:r>
              <a:rPr lang="en-US"/>
              <a:t>Onderzoeksopzet</a:t>
            </a:r>
            <a:endParaRPr lang="nl-NL"/>
          </a:p>
        </p:txBody>
      </p:sp>
      <p:sp>
        <p:nvSpPr>
          <p:cNvPr id="15367" name="Rectangle 7"/>
          <p:cNvSpPr>
            <a:spLocks noGrp="1" noChangeArrowheads="1"/>
          </p:cNvSpPr>
          <p:nvPr>
            <p:ph type="body" idx="1"/>
          </p:nvPr>
        </p:nvSpPr>
        <p:spPr>
          <a:xfrm>
            <a:off x="742950" y="2514600"/>
            <a:ext cx="8420100" cy="3581400"/>
          </a:xfrm>
        </p:spPr>
        <p:txBody>
          <a:bodyPr/>
          <a:lstStyle/>
          <a:p>
            <a:r>
              <a:rPr lang="en-US" sz="2800"/>
              <a:t>Zittingen vinden plaats op twee tijdstippen, piektijd (13.30 LST) en niet-piek tijd (00.00 LST)</a:t>
            </a:r>
          </a:p>
          <a:p>
            <a:r>
              <a:rPr lang="en-US" sz="2800"/>
              <a:t>Twee proefleiders: een bij de proefpersoon thuis, een elders met een dobbelsteen</a:t>
            </a:r>
          </a:p>
          <a:p>
            <a:r>
              <a:rPr lang="en-US" sz="2800"/>
              <a:t>Elke proefpersoon wordt 18 keer tijdens piektijd gebeld en 18 keer tijdens niet-piektijd</a:t>
            </a:r>
          </a:p>
        </p:txBody>
      </p:sp>
      <p:pic>
        <p:nvPicPr>
          <p:cNvPr id="15364" name="Picture 4" descr="G:\plaatjes\presentatie spr\olddesk1.jpg"/>
          <p:cNvPicPr>
            <a:picLocks noChangeAspect="1" noChangeArrowheads="1"/>
          </p:cNvPicPr>
          <p:nvPr/>
        </p:nvPicPr>
        <p:blipFill>
          <a:blip r:embed="rId2"/>
          <a:srcRect/>
          <a:stretch>
            <a:fillRect/>
          </a:stretch>
        </p:blipFill>
        <p:spPr bwMode="auto">
          <a:xfrm>
            <a:off x="0" y="0"/>
            <a:ext cx="1898650" cy="914400"/>
          </a:xfrm>
          <a:prstGeom prst="rect">
            <a:avLst/>
          </a:prstGeom>
          <a:noFill/>
        </p:spPr>
      </p:pic>
      <p:pic>
        <p:nvPicPr>
          <p:cNvPr id="15365" name="Picture 5" descr="G:\plaatjes\presentatie spr\olddesk1.jpg"/>
          <p:cNvPicPr>
            <a:picLocks noChangeAspect="1" noChangeArrowheads="1"/>
          </p:cNvPicPr>
          <p:nvPr/>
        </p:nvPicPr>
        <p:blipFill>
          <a:blip r:embed="rId2"/>
          <a:srcRect/>
          <a:stretch>
            <a:fillRect/>
          </a:stretch>
        </p:blipFill>
        <p:spPr bwMode="auto">
          <a:xfrm>
            <a:off x="8007350" y="5943600"/>
            <a:ext cx="1898650" cy="914400"/>
          </a:xfrm>
          <a:prstGeom prst="rect">
            <a:avLst/>
          </a:prstGeom>
          <a:noFill/>
        </p:spPr>
      </p:pic>
      <p:pic>
        <p:nvPicPr>
          <p:cNvPr id="15368" name="Picture 8" descr="E:\eva\uvalogo_top2.gif"/>
          <p:cNvPicPr>
            <a:picLocks noChangeAspect="1" noChangeArrowheads="1"/>
          </p:cNvPicPr>
          <p:nvPr/>
        </p:nvPicPr>
        <p:blipFill>
          <a:blip r:embed="rId3"/>
          <a:srcRect/>
          <a:stretch>
            <a:fillRect/>
          </a:stretch>
        </p:blipFill>
        <p:spPr bwMode="auto">
          <a:xfrm>
            <a:off x="4292600" y="0"/>
            <a:ext cx="908050" cy="838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build="p"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Resultaten telefoontelepathie</a:t>
            </a:r>
            <a:endParaRPr lang="nl-NL"/>
          </a:p>
        </p:txBody>
      </p:sp>
      <p:graphicFrame>
        <p:nvGraphicFramePr>
          <p:cNvPr id="16391" name="Object 7"/>
          <p:cNvGraphicFramePr>
            <a:graphicFrameLocks noChangeAspect="1"/>
          </p:cNvGraphicFramePr>
          <p:nvPr>
            <p:ph type="chart" idx="1"/>
          </p:nvPr>
        </p:nvGraphicFramePr>
        <p:xfrm>
          <a:off x="742950" y="1981200"/>
          <a:ext cx="8420100" cy="3886200"/>
        </p:xfrm>
        <a:graphic>
          <a:graphicData uri="http://schemas.openxmlformats.org/presentationml/2006/ole">
            <p:oleObj spid="_x0000_s186370" name="Chart" r:id="rId3" imgW="7772400" imgH="3886200" progId="MSGraph.Chart.8">
              <p:embed followColorScheme="full"/>
            </p:oleObj>
          </a:graphicData>
        </a:graphic>
      </p:graphicFrame>
      <p:pic>
        <p:nvPicPr>
          <p:cNvPr id="16388" name="Picture 4" descr="G:\plaatjes\presentatie spr\olddesk1.jpg"/>
          <p:cNvPicPr>
            <a:picLocks noChangeAspect="1" noChangeArrowheads="1"/>
          </p:cNvPicPr>
          <p:nvPr/>
        </p:nvPicPr>
        <p:blipFill>
          <a:blip r:embed="rId4"/>
          <a:srcRect/>
          <a:stretch>
            <a:fillRect/>
          </a:stretch>
        </p:blipFill>
        <p:spPr bwMode="auto">
          <a:xfrm>
            <a:off x="0" y="0"/>
            <a:ext cx="1898650" cy="914400"/>
          </a:xfrm>
          <a:prstGeom prst="rect">
            <a:avLst/>
          </a:prstGeom>
          <a:noFill/>
        </p:spPr>
      </p:pic>
      <p:pic>
        <p:nvPicPr>
          <p:cNvPr id="16389" name="Picture 5" descr="G:\plaatjes\presentatie spr\olddesk1.jpg"/>
          <p:cNvPicPr>
            <a:picLocks noChangeAspect="1" noChangeArrowheads="1"/>
          </p:cNvPicPr>
          <p:nvPr/>
        </p:nvPicPr>
        <p:blipFill>
          <a:blip r:embed="rId4"/>
          <a:srcRect/>
          <a:stretch>
            <a:fillRect/>
          </a:stretch>
        </p:blipFill>
        <p:spPr bwMode="auto">
          <a:xfrm>
            <a:off x="8007350" y="5943600"/>
            <a:ext cx="1898650" cy="91440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42950" y="990600"/>
            <a:ext cx="8420100" cy="838200"/>
          </a:xfrm>
        </p:spPr>
        <p:txBody>
          <a:bodyPr/>
          <a:lstStyle/>
          <a:p>
            <a:r>
              <a:rPr lang="en-US"/>
              <a:t>Probleem</a:t>
            </a:r>
            <a:endParaRPr lang="nl-NL"/>
          </a:p>
        </p:txBody>
      </p:sp>
      <p:sp>
        <p:nvSpPr>
          <p:cNvPr id="20483" name="Rectangle 3"/>
          <p:cNvSpPr>
            <a:spLocks noGrp="1" noChangeArrowheads="1"/>
          </p:cNvSpPr>
          <p:nvPr>
            <p:ph type="body" idx="1"/>
          </p:nvPr>
        </p:nvSpPr>
        <p:spPr>
          <a:xfrm>
            <a:off x="742950" y="2133600"/>
            <a:ext cx="8420100" cy="3962400"/>
          </a:xfrm>
        </p:spPr>
        <p:txBody>
          <a:bodyPr/>
          <a:lstStyle/>
          <a:p>
            <a:pPr>
              <a:lnSpc>
                <a:spcPct val="90000"/>
              </a:lnSpc>
            </a:pPr>
            <a:r>
              <a:rPr lang="en-US"/>
              <a:t>Sommige bellers blijken niet bereikbaar tijdens de zittingen. </a:t>
            </a:r>
          </a:p>
          <a:p>
            <a:pPr lvl="1">
              <a:lnSpc>
                <a:spcPct val="90000"/>
              </a:lnSpc>
            </a:pPr>
            <a:r>
              <a:rPr lang="en-US"/>
              <a:t>Daardoor zijn er eigenlijk maar drie bellers</a:t>
            </a:r>
          </a:p>
          <a:p>
            <a:pPr lvl="1">
              <a:lnSpc>
                <a:spcPct val="90000"/>
              </a:lnSpc>
            </a:pPr>
            <a:r>
              <a:rPr lang="en-US"/>
              <a:t>Als de proefpersoon hiervan weet, is de kans groter dat zij goed raadt</a:t>
            </a:r>
          </a:p>
          <a:p>
            <a:pPr>
              <a:lnSpc>
                <a:spcPct val="90000"/>
              </a:lnSpc>
            </a:pPr>
            <a:r>
              <a:rPr lang="en-US"/>
              <a:t>Oplossing:</a:t>
            </a:r>
          </a:p>
          <a:p>
            <a:pPr lvl="1">
              <a:lnSpc>
                <a:spcPct val="90000"/>
              </a:lnSpc>
            </a:pPr>
            <a:r>
              <a:rPr lang="en-US"/>
              <a:t>Nogmaals de analyse doen met alleen de correct verlopen zittingen</a:t>
            </a:r>
          </a:p>
        </p:txBody>
      </p:sp>
      <p:pic>
        <p:nvPicPr>
          <p:cNvPr id="20484" name="Picture 4" descr="G:\plaatjes\presentatie spr\olddesk1.jpg"/>
          <p:cNvPicPr>
            <a:picLocks noChangeAspect="1" noChangeArrowheads="1"/>
          </p:cNvPicPr>
          <p:nvPr/>
        </p:nvPicPr>
        <p:blipFill>
          <a:blip r:embed="rId2"/>
          <a:srcRect/>
          <a:stretch>
            <a:fillRect/>
          </a:stretch>
        </p:blipFill>
        <p:spPr bwMode="auto">
          <a:xfrm>
            <a:off x="0" y="0"/>
            <a:ext cx="1898650" cy="914400"/>
          </a:xfrm>
          <a:prstGeom prst="rect">
            <a:avLst/>
          </a:prstGeom>
          <a:noFill/>
        </p:spPr>
      </p:pic>
      <p:pic>
        <p:nvPicPr>
          <p:cNvPr id="20485" name="Picture 5" descr="G:\plaatjes\presentatie spr\olddesk1.jpg"/>
          <p:cNvPicPr>
            <a:picLocks noChangeAspect="1" noChangeArrowheads="1"/>
          </p:cNvPicPr>
          <p:nvPr/>
        </p:nvPicPr>
        <p:blipFill>
          <a:blip r:embed="rId2"/>
          <a:srcRect/>
          <a:stretch>
            <a:fillRect/>
          </a:stretch>
        </p:blipFill>
        <p:spPr bwMode="auto">
          <a:xfrm>
            <a:off x="8007350" y="5943600"/>
            <a:ext cx="1898650" cy="914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42950" y="838200"/>
            <a:ext cx="8420100" cy="1219200"/>
          </a:xfrm>
        </p:spPr>
        <p:txBody>
          <a:bodyPr/>
          <a:lstStyle/>
          <a:p>
            <a:r>
              <a:rPr lang="en-US"/>
              <a:t>Resultaten telefoontelepathie</a:t>
            </a:r>
            <a:br>
              <a:rPr lang="en-US"/>
            </a:br>
            <a:r>
              <a:rPr lang="en-US" sz="2400"/>
              <a:t>(alleen correct verlopen zittingen)</a:t>
            </a:r>
            <a:endParaRPr lang="nl-NL"/>
          </a:p>
        </p:txBody>
      </p:sp>
      <p:graphicFrame>
        <p:nvGraphicFramePr>
          <p:cNvPr id="19459" name="Object 3"/>
          <p:cNvGraphicFramePr>
            <a:graphicFrameLocks noChangeAspect="1"/>
          </p:cNvGraphicFramePr>
          <p:nvPr>
            <p:ph type="chart" idx="1"/>
          </p:nvPr>
        </p:nvGraphicFramePr>
        <p:xfrm>
          <a:off x="742950" y="1981200"/>
          <a:ext cx="8420100" cy="3886200"/>
        </p:xfrm>
        <a:graphic>
          <a:graphicData uri="http://schemas.openxmlformats.org/presentationml/2006/ole">
            <p:oleObj spid="_x0000_s188418" name="Chart" r:id="rId3" imgW="7772400" imgH="3886200" progId="MSGraph.Chart.8">
              <p:embed followColorScheme="full"/>
            </p:oleObj>
          </a:graphicData>
        </a:graphic>
      </p:graphicFrame>
      <p:pic>
        <p:nvPicPr>
          <p:cNvPr id="19460" name="Picture 4" descr="G:\plaatjes\presentatie spr\olddesk1.jpg"/>
          <p:cNvPicPr>
            <a:picLocks noChangeAspect="1" noChangeArrowheads="1"/>
          </p:cNvPicPr>
          <p:nvPr/>
        </p:nvPicPr>
        <p:blipFill>
          <a:blip r:embed="rId4"/>
          <a:srcRect/>
          <a:stretch>
            <a:fillRect/>
          </a:stretch>
        </p:blipFill>
        <p:spPr bwMode="auto">
          <a:xfrm>
            <a:off x="0" y="0"/>
            <a:ext cx="1898650" cy="914400"/>
          </a:xfrm>
          <a:prstGeom prst="rect">
            <a:avLst/>
          </a:prstGeom>
          <a:noFill/>
        </p:spPr>
      </p:pic>
      <p:pic>
        <p:nvPicPr>
          <p:cNvPr id="19461" name="Picture 5" descr="G:\plaatjes\presentatie spr\olddesk1.jpg"/>
          <p:cNvPicPr>
            <a:picLocks noChangeAspect="1" noChangeArrowheads="1"/>
          </p:cNvPicPr>
          <p:nvPr/>
        </p:nvPicPr>
        <p:blipFill>
          <a:blip r:embed="rId4"/>
          <a:srcRect/>
          <a:stretch>
            <a:fillRect/>
          </a:stretch>
        </p:blipFill>
        <p:spPr bwMode="auto">
          <a:xfrm>
            <a:off x="8007350" y="5943600"/>
            <a:ext cx="1898650" cy="914400"/>
          </a:xfrm>
          <a:prstGeom prst="rect">
            <a:avLst/>
          </a:prstGeom>
          <a:noFill/>
        </p:spPr>
      </p:pic>
      <p:sp>
        <p:nvSpPr>
          <p:cNvPr id="6" name="TextBox 5"/>
          <p:cNvSpPr txBox="1"/>
          <p:nvPr/>
        </p:nvSpPr>
        <p:spPr>
          <a:xfrm>
            <a:off x="2743200" y="5943600"/>
            <a:ext cx="2481494" cy="369332"/>
          </a:xfrm>
          <a:prstGeom prst="rect">
            <a:avLst/>
          </a:prstGeom>
          <a:noFill/>
        </p:spPr>
        <p:txBody>
          <a:bodyPr wrap="none" rtlCol="0">
            <a:spAutoFit/>
          </a:bodyPr>
          <a:lstStyle/>
          <a:p>
            <a:r>
              <a:rPr lang="en-US" dirty="0" err="1" smtClean="0"/>
              <a:t>Replicatie</a:t>
            </a:r>
            <a:r>
              <a:rPr lang="en-US" dirty="0" smtClean="0"/>
              <a:t> </a:t>
            </a:r>
            <a:r>
              <a:rPr lang="en-US" dirty="0" err="1" smtClean="0"/>
              <a:t>problemen</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Unification (Dunne revisited)</a:t>
            </a:r>
            <a:endParaRPr lang="en-US" dirty="0"/>
          </a:p>
        </p:txBody>
      </p:sp>
      <p:sp>
        <p:nvSpPr>
          <p:cNvPr id="3" name="Content Placeholder 2"/>
          <p:cNvSpPr>
            <a:spLocks noGrp="1"/>
          </p:cNvSpPr>
          <p:nvPr>
            <p:ph idx="1"/>
          </p:nvPr>
        </p:nvSpPr>
        <p:spPr/>
        <p:txBody>
          <a:bodyPr>
            <a:normAutofit/>
          </a:bodyPr>
          <a:lstStyle/>
          <a:p>
            <a:r>
              <a:rPr lang="en-US" dirty="0" smtClean="0"/>
              <a:t>Telepathy = Clairvoyance =</a:t>
            </a:r>
          </a:p>
          <a:p>
            <a:pPr>
              <a:buNone/>
            </a:pPr>
            <a:r>
              <a:rPr lang="en-US" dirty="0" smtClean="0"/>
              <a:t>                    Precognition of feedback=</a:t>
            </a:r>
          </a:p>
          <a:p>
            <a:pPr>
              <a:buNone/>
            </a:pPr>
            <a:r>
              <a:rPr lang="en-US" dirty="0" smtClean="0"/>
              <a:t>				               TIME ‘reversal’</a:t>
            </a:r>
          </a:p>
          <a:p>
            <a:pPr>
              <a:buNone/>
            </a:pPr>
            <a:endParaRPr lang="en-US" dirty="0" smtClean="0"/>
          </a:p>
          <a:p>
            <a:pPr>
              <a:buNone/>
            </a:pPr>
            <a:r>
              <a:rPr lang="en-US" dirty="0" smtClean="0"/>
              <a:t>•   </a:t>
            </a:r>
            <a:r>
              <a:rPr lang="en-US" dirty="0" err="1" smtClean="0"/>
              <a:t>Psychokinesis</a:t>
            </a:r>
            <a:r>
              <a:rPr lang="en-US" dirty="0" smtClean="0"/>
              <a:t> = decrease entropy =</a:t>
            </a:r>
          </a:p>
          <a:p>
            <a:pPr>
              <a:buNone/>
            </a:pPr>
            <a:r>
              <a:rPr lang="en-US" dirty="0" smtClean="0"/>
              <a:t>		second law in thermodynamics</a:t>
            </a:r>
          </a:p>
          <a:p>
            <a:pPr>
              <a:buNone/>
            </a:pPr>
            <a:r>
              <a:rPr lang="en-US" dirty="0" smtClean="0"/>
              <a:t>          but with reversed ‘TIME’.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unified model</a:t>
            </a:r>
            <a:endParaRPr lang="en-US" dirty="0"/>
          </a:p>
        </p:txBody>
      </p:sp>
      <p:sp>
        <p:nvSpPr>
          <p:cNvPr id="3" name="Content Placeholder 2"/>
          <p:cNvSpPr>
            <a:spLocks noGrp="1"/>
          </p:cNvSpPr>
          <p:nvPr>
            <p:ph idx="1"/>
          </p:nvPr>
        </p:nvSpPr>
        <p:spPr/>
        <p:txBody>
          <a:bodyPr/>
          <a:lstStyle/>
          <a:p>
            <a:r>
              <a:rPr lang="en-US" dirty="0" smtClean="0"/>
              <a:t>Selectivity problem Solved</a:t>
            </a:r>
          </a:p>
          <a:p>
            <a:r>
              <a:rPr lang="en-US" dirty="0" smtClean="0"/>
              <a:t>Integration with main stream</a:t>
            </a:r>
          </a:p>
          <a:p>
            <a:pPr lvl="1"/>
            <a:r>
              <a:rPr lang="en-US" dirty="0" smtClean="0"/>
              <a:t>Intuition research -&gt; presentiment</a:t>
            </a:r>
          </a:p>
          <a:p>
            <a:pPr lvl="1"/>
            <a:r>
              <a:rPr lang="en-US" dirty="0" smtClean="0"/>
              <a:t>Cognitive research -&gt; retroactive paradigms (</a:t>
            </a:r>
            <a:r>
              <a:rPr lang="en-US" dirty="0" err="1" smtClean="0"/>
              <a:t>Bem</a:t>
            </a:r>
            <a:r>
              <a:rPr lang="en-US" dirty="0" smtClean="0"/>
              <a:t>)</a:t>
            </a:r>
          </a:p>
          <a:p>
            <a:pPr lvl="2"/>
            <a:r>
              <a:rPr lang="en-US" dirty="0" smtClean="0"/>
              <a:t>Retroactive habituation</a:t>
            </a:r>
          </a:p>
          <a:p>
            <a:pPr lvl="2"/>
            <a:r>
              <a:rPr lang="en-US" dirty="0" smtClean="0"/>
              <a:t>Retroactive priming</a:t>
            </a:r>
          </a:p>
          <a:p>
            <a:pPr lvl="2"/>
            <a:r>
              <a:rPr lang="en-US" dirty="0" smtClean="0"/>
              <a:t>Retroactive interference</a:t>
            </a:r>
          </a:p>
          <a:p>
            <a:pPr lvl="1"/>
            <a:r>
              <a:rPr lang="en-US" dirty="0" smtClean="0"/>
              <a:t>= Main stream but manipulation after measurement.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smtClean="0"/>
              <a:t>Presentiment research</a:t>
            </a:r>
            <a:endParaRPr lang="en-US" dirty="0"/>
          </a:p>
        </p:txBody>
      </p:sp>
      <p:sp>
        <p:nvSpPr>
          <p:cNvPr id="26627" name="Rectangle 3"/>
          <p:cNvSpPr>
            <a:spLocks noGrp="1" noChangeArrowheads="1"/>
          </p:cNvSpPr>
          <p:nvPr>
            <p:ph type="body" idx="1"/>
          </p:nvPr>
        </p:nvSpPr>
        <p:spPr/>
        <p:txBody>
          <a:bodyPr/>
          <a:lstStyle/>
          <a:p>
            <a:pPr>
              <a:lnSpc>
                <a:spcPct val="90000"/>
              </a:lnSpc>
              <a:buNone/>
            </a:pPr>
            <a:r>
              <a:rPr lang="en-US" dirty="0" smtClean="0"/>
              <a:t>Random (roulette like) future conditions</a:t>
            </a:r>
          </a:p>
          <a:p>
            <a:pPr>
              <a:lnSpc>
                <a:spcPct val="90000"/>
              </a:lnSpc>
            </a:pPr>
            <a:endParaRPr lang="en-US" dirty="0" smtClean="0"/>
          </a:p>
          <a:p>
            <a:pPr>
              <a:lnSpc>
                <a:spcPct val="90000"/>
              </a:lnSpc>
              <a:buNone/>
            </a:pPr>
            <a:r>
              <a:rPr lang="en-US" dirty="0" smtClean="0"/>
              <a:t>Physiology preceding the manipulation.</a:t>
            </a:r>
          </a:p>
          <a:p>
            <a:pPr>
              <a:lnSpc>
                <a:spcPct val="90000"/>
              </a:lnSpc>
            </a:pPr>
            <a:endParaRPr lang="en-US" dirty="0"/>
          </a:p>
          <a:p>
            <a:pPr>
              <a:lnSpc>
                <a:spcPct val="90000"/>
              </a:lnSpc>
            </a:pPr>
            <a:endParaRPr lang="en-US" dirty="0"/>
          </a:p>
        </p:txBody>
      </p:sp>
      <p:pic>
        <p:nvPicPr>
          <p:cNvPr id="4" name="presentiment.mp4">
            <a:hlinkClick r:id="" action="ppaction://media"/>
          </p:cNvPr>
          <p:cNvPicPr/>
          <p:nvPr>
            <a:videoFile r:link="rId1"/>
          </p:nvPr>
        </p:nvPicPr>
        <p:blipFill>
          <a:blip r:embed="rId4"/>
          <a:stretch>
            <a:fillRect/>
          </a:stretch>
        </p:blipFill>
        <p:spPr>
          <a:xfrm>
            <a:off x="4622800" y="3429000"/>
            <a:ext cx="4402667" cy="3048000"/>
          </a:xfrm>
          <a:prstGeom prst="rect">
            <a:avLst/>
          </a:prstGeom>
        </p:spPr>
      </p:pic>
      <p:sp>
        <p:nvSpPr>
          <p:cNvPr id="5" name="TextBox 4"/>
          <p:cNvSpPr txBox="1"/>
          <p:nvPr/>
        </p:nvSpPr>
        <p:spPr>
          <a:xfrm>
            <a:off x="609600" y="4876800"/>
            <a:ext cx="4073351" cy="461665"/>
          </a:xfrm>
          <a:prstGeom prst="rect">
            <a:avLst/>
          </a:prstGeom>
          <a:noFill/>
        </p:spPr>
        <p:txBody>
          <a:bodyPr wrap="none" rtlCol="0">
            <a:spAutoFit/>
          </a:bodyPr>
          <a:lstStyle/>
          <a:p>
            <a:r>
              <a:rPr lang="en-US" sz="2400" dirty="0" smtClean="0"/>
              <a:t>• No </a:t>
            </a:r>
            <a:r>
              <a:rPr lang="en-US" sz="2400" smtClean="0"/>
              <a:t>experimenter deception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p:cTn id="16"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6627"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research</a:t>
            </a:r>
            <a:endParaRPr lang="en-US" dirty="0"/>
          </a:p>
        </p:txBody>
      </p:sp>
      <p:sp>
        <p:nvSpPr>
          <p:cNvPr id="3" name="Content Placeholder 2"/>
          <p:cNvSpPr>
            <a:spLocks noGrp="1"/>
          </p:cNvSpPr>
          <p:nvPr>
            <p:ph idx="1"/>
          </p:nvPr>
        </p:nvSpPr>
        <p:spPr/>
        <p:txBody>
          <a:bodyPr/>
          <a:lstStyle/>
          <a:p>
            <a:r>
              <a:rPr lang="en-US" dirty="0" err="1"/>
              <a:t>Bechara</a:t>
            </a:r>
            <a:r>
              <a:rPr lang="en-US" dirty="0"/>
              <a:t>, A., </a:t>
            </a:r>
            <a:r>
              <a:rPr lang="en-US" dirty="0" err="1"/>
              <a:t>Damasio</a:t>
            </a:r>
            <a:r>
              <a:rPr lang="en-US" dirty="0"/>
              <a:t>, H., </a:t>
            </a:r>
            <a:r>
              <a:rPr lang="en-US" dirty="0" err="1"/>
              <a:t>Tranel</a:t>
            </a:r>
            <a:r>
              <a:rPr lang="en-US" dirty="0"/>
              <a:t>, D., &amp; </a:t>
            </a:r>
            <a:r>
              <a:rPr lang="en-US" dirty="0" err="1"/>
              <a:t>Damasio</a:t>
            </a:r>
            <a:r>
              <a:rPr lang="en-US" dirty="0"/>
              <a:t>, A. R. (1997). Deciding advantageously before knowing the advantageous strategy. </a:t>
            </a:r>
            <a:r>
              <a:rPr lang="en-US" i="1" dirty="0"/>
              <a:t>Science, 275, </a:t>
            </a:r>
            <a:r>
              <a:rPr lang="en-US" dirty="0"/>
              <a:t>1293-1295.</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Gambling </a:t>
            </a:r>
            <a:endParaRPr lang="en-US" dirty="0"/>
          </a:p>
        </p:txBody>
      </p:sp>
      <p:sp>
        <p:nvSpPr>
          <p:cNvPr id="14339" name="Rectangle 3"/>
          <p:cNvSpPr>
            <a:spLocks noGrp="1" noChangeArrowheads="1"/>
          </p:cNvSpPr>
          <p:nvPr>
            <p:ph type="body" idx="1"/>
          </p:nvPr>
        </p:nvSpPr>
        <p:spPr>
          <a:xfrm>
            <a:off x="742950" y="3048000"/>
            <a:ext cx="8420100" cy="4114800"/>
          </a:xfrm>
        </p:spPr>
        <p:txBody>
          <a:bodyPr/>
          <a:lstStyle/>
          <a:p>
            <a:pPr>
              <a:lnSpc>
                <a:spcPct val="90000"/>
              </a:lnSpc>
            </a:pPr>
            <a:endParaRPr lang="en-US"/>
          </a:p>
          <a:p>
            <a:pPr>
              <a:lnSpc>
                <a:spcPct val="90000"/>
              </a:lnSpc>
            </a:pPr>
            <a:endParaRPr lang="en-US"/>
          </a:p>
          <a:p>
            <a:pPr>
              <a:lnSpc>
                <a:spcPct val="90000"/>
              </a:lnSpc>
            </a:pPr>
            <a:endParaRPr lang="en-US"/>
          </a:p>
          <a:p>
            <a:pPr>
              <a:lnSpc>
                <a:spcPct val="90000"/>
              </a:lnSpc>
            </a:pPr>
            <a:r>
              <a:rPr lang="en-US"/>
              <a:t>IOWA Gambling task. Take a card from one of 4 decks. Cards can be loosing or winning (the amount of $$ you win or loose is on the other side of the card).</a:t>
            </a:r>
          </a:p>
          <a:p>
            <a:pPr>
              <a:lnSpc>
                <a:spcPct val="90000"/>
              </a:lnSpc>
            </a:pPr>
            <a:endParaRPr lang="en-US"/>
          </a:p>
          <a:p>
            <a:pPr>
              <a:lnSpc>
                <a:spcPct val="90000"/>
              </a:lnSpc>
              <a:buFontTx/>
              <a:buNone/>
            </a:pPr>
            <a:endParaRPr lang="en-US"/>
          </a:p>
          <a:p>
            <a:pPr>
              <a:lnSpc>
                <a:spcPct val="90000"/>
              </a:lnSpc>
              <a:buFontTx/>
              <a:buNone/>
            </a:pPr>
            <a:endParaRPr lang="en-US"/>
          </a:p>
          <a:p>
            <a:pPr>
              <a:lnSpc>
                <a:spcPct val="90000"/>
              </a:lnSpc>
            </a:pPr>
            <a:endParaRPr lang="en-US"/>
          </a:p>
        </p:txBody>
      </p:sp>
      <p:pic>
        <p:nvPicPr>
          <p:cNvPr id="14341" name="Picture 5"/>
          <p:cNvPicPr>
            <a:picLocks noChangeAspect="1" noChangeArrowheads="1"/>
          </p:cNvPicPr>
          <p:nvPr/>
        </p:nvPicPr>
        <p:blipFill>
          <a:blip r:embed="rId3"/>
          <a:srcRect/>
          <a:stretch>
            <a:fillRect/>
          </a:stretch>
        </p:blipFill>
        <p:spPr bwMode="auto">
          <a:xfrm>
            <a:off x="2970081" y="1752600"/>
            <a:ext cx="827219" cy="104775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a:srcRect/>
          <a:stretch>
            <a:fillRect/>
          </a:stretch>
        </p:blipFill>
        <p:spPr bwMode="auto">
          <a:xfrm>
            <a:off x="3960681" y="1752600"/>
            <a:ext cx="827219" cy="1047750"/>
          </a:xfrm>
          <a:prstGeom prst="rect">
            <a:avLst/>
          </a:prstGeom>
          <a:noFill/>
          <a:ln w="9525">
            <a:noFill/>
            <a:miter lim="800000"/>
            <a:headEnd/>
            <a:tailEnd/>
          </a:ln>
          <a:effectLst/>
        </p:spPr>
      </p:pic>
      <p:pic>
        <p:nvPicPr>
          <p:cNvPr id="14343" name="Picture 7"/>
          <p:cNvPicPr>
            <a:picLocks noChangeAspect="1" noChangeArrowheads="1"/>
          </p:cNvPicPr>
          <p:nvPr/>
        </p:nvPicPr>
        <p:blipFill>
          <a:blip r:embed="rId3"/>
          <a:srcRect/>
          <a:stretch>
            <a:fillRect/>
          </a:stretch>
        </p:blipFill>
        <p:spPr bwMode="auto">
          <a:xfrm>
            <a:off x="4951281" y="1752600"/>
            <a:ext cx="827219" cy="1047750"/>
          </a:xfrm>
          <a:prstGeom prst="rect">
            <a:avLst/>
          </a:prstGeom>
          <a:noFill/>
          <a:ln w="9525">
            <a:noFill/>
            <a:miter lim="800000"/>
            <a:headEnd/>
            <a:tailEnd/>
          </a:ln>
          <a:effectLst/>
        </p:spPr>
      </p:pic>
      <p:pic>
        <p:nvPicPr>
          <p:cNvPr id="14344" name="Picture 8"/>
          <p:cNvPicPr>
            <a:picLocks noChangeAspect="1" noChangeArrowheads="1"/>
          </p:cNvPicPr>
          <p:nvPr/>
        </p:nvPicPr>
        <p:blipFill>
          <a:blip r:embed="rId3"/>
          <a:srcRect/>
          <a:stretch>
            <a:fillRect/>
          </a:stretch>
        </p:blipFill>
        <p:spPr bwMode="auto">
          <a:xfrm>
            <a:off x="5941881" y="1752600"/>
            <a:ext cx="827219" cy="1047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a:t>Damasio’s IOWA gambling procedure</a:t>
            </a:r>
          </a:p>
        </p:txBody>
      </p:sp>
      <p:sp>
        <p:nvSpPr>
          <p:cNvPr id="16388" name="Rectangle 4"/>
          <p:cNvSpPr>
            <a:spLocks noChangeArrowheads="1"/>
          </p:cNvSpPr>
          <p:nvPr/>
        </p:nvSpPr>
        <p:spPr bwMode="auto">
          <a:xfrm>
            <a:off x="325042" y="3962400"/>
            <a:ext cx="9042665" cy="2667000"/>
          </a:xfrm>
          <a:prstGeom prst="rect">
            <a:avLst/>
          </a:prstGeom>
          <a:solidFill>
            <a:schemeClr val="accent5">
              <a:lumMod val="75000"/>
            </a:schemeClr>
          </a:solidFill>
          <a:ln w="9525">
            <a:solidFill>
              <a:schemeClr val="bg2"/>
            </a:solidFill>
            <a:miter lim="800000"/>
            <a:headEnd/>
            <a:tailEnd/>
          </a:ln>
          <a:effectLst/>
        </p:spPr>
        <p:txBody>
          <a:bodyPr wrap="none" anchor="ctr">
            <a:prstTxWarp prst="textNoShape">
              <a:avLst/>
            </a:prstTxWarp>
          </a:bodyPr>
          <a:lstStyle/>
          <a:p>
            <a:endParaRPr lang="en-US"/>
          </a:p>
        </p:txBody>
      </p:sp>
      <p:sp>
        <p:nvSpPr>
          <p:cNvPr id="16389" name="Line 5"/>
          <p:cNvSpPr>
            <a:spLocks noChangeShapeType="1"/>
          </p:cNvSpPr>
          <p:nvPr/>
        </p:nvSpPr>
        <p:spPr bwMode="auto">
          <a:xfrm>
            <a:off x="889133" y="6248400"/>
            <a:ext cx="7278158" cy="0"/>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sp>
        <p:nvSpPr>
          <p:cNvPr id="16390" name="Text Box 6"/>
          <p:cNvSpPr txBox="1">
            <a:spLocks noChangeArrowheads="1"/>
          </p:cNvSpPr>
          <p:nvPr/>
        </p:nvSpPr>
        <p:spPr bwMode="auto">
          <a:xfrm>
            <a:off x="8167291" y="6096000"/>
            <a:ext cx="894292"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chemeClr val="bg2"/>
                </a:solidFill>
              </a:rPr>
              <a:t>time</a:t>
            </a:r>
            <a:endParaRPr lang="en-US" sz="3000">
              <a:solidFill>
                <a:schemeClr val="bg2"/>
              </a:solidFill>
            </a:endParaRPr>
          </a:p>
        </p:txBody>
      </p:sp>
      <p:sp>
        <p:nvSpPr>
          <p:cNvPr id="16391" name="Text Box 7"/>
          <p:cNvSpPr txBox="1">
            <a:spLocks noChangeArrowheads="1"/>
          </p:cNvSpPr>
          <p:nvPr/>
        </p:nvSpPr>
        <p:spPr bwMode="auto">
          <a:xfrm>
            <a:off x="1315641" y="4800601"/>
            <a:ext cx="2510896" cy="369332"/>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solidFill>
                  <a:schemeClr val="bg2"/>
                </a:solidFill>
                <a:latin typeface="Times New Roman" pitchFamily="-107" charset="0"/>
              </a:rPr>
              <a:t>Preparation</a:t>
            </a:r>
            <a:endParaRPr lang="en-US" sz="3000">
              <a:solidFill>
                <a:schemeClr val="bg2"/>
              </a:solidFill>
              <a:latin typeface="Times New Roman" pitchFamily="-107" charset="0"/>
            </a:endParaRPr>
          </a:p>
        </p:txBody>
      </p:sp>
      <p:sp>
        <p:nvSpPr>
          <p:cNvPr id="16392" name="Line 8"/>
          <p:cNvSpPr>
            <a:spLocks noChangeShapeType="1"/>
          </p:cNvSpPr>
          <p:nvPr/>
        </p:nvSpPr>
        <p:spPr bwMode="auto">
          <a:xfrm>
            <a:off x="985441" y="4495800"/>
            <a:ext cx="0" cy="1828800"/>
          </a:xfrm>
          <a:prstGeom prst="line">
            <a:avLst/>
          </a:prstGeom>
          <a:noFill/>
          <a:ln w="28575">
            <a:solidFill>
              <a:schemeClr val="bg2"/>
            </a:solidFill>
            <a:miter lim="800000"/>
            <a:headEnd/>
            <a:tailEnd/>
          </a:ln>
          <a:effectLst/>
        </p:spPr>
        <p:txBody>
          <a:bodyPr wrap="none" anchor="ctr">
            <a:prstTxWarp prst="textNoShape">
              <a:avLst/>
            </a:prstTxWarp>
          </a:bodyPr>
          <a:lstStyle/>
          <a:p>
            <a:endParaRPr lang="en-US"/>
          </a:p>
        </p:txBody>
      </p:sp>
      <p:grpSp>
        <p:nvGrpSpPr>
          <p:cNvPr id="2" name="Group 9"/>
          <p:cNvGrpSpPr>
            <a:grpSpLocks/>
          </p:cNvGrpSpPr>
          <p:nvPr/>
        </p:nvGrpSpPr>
        <p:grpSpPr bwMode="auto">
          <a:xfrm>
            <a:off x="3131742" y="4114800"/>
            <a:ext cx="2170377" cy="2135188"/>
            <a:chOff x="1821" y="2592"/>
            <a:chExt cx="1262" cy="1345"/>
          </a:xfrm>
        </p:grpSpPr>
        <p:sp>
          <p:nvSpPr>
            <p:cNvPr id="16394" name="Text Box 10"/>
            <p:cNvSpPr txBox="1">
              <a:spLocks noChangeArrowheads="1"/>
            </p:cNvSpPr>
            <p:nvPr/>
          </p:nvSpPr>
          <p:spPr bwMode="auto">
            <a:xfrm>
              <a:off x="1821" y="2592"/>
              <a:ext cx="1262" cy="233"/>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spcBef>
                  <a:spcPct val="50000"/>
                </a:spcBef>
              </a:pPr>
              <a:r>
                <a:rPr lang="en-US" b="1">
                  <a:solidFill>
                    <a:schemeClr val="bg2"/>
                  </a:solidFill>
                  <a:latin typeface="Times New Roman" pitchFamily="-107" charset="0"/>
                </a:rPr>
                <a:t>Draws card</a:t>
              </a:r>
              <a:endParaRPr lang="en-US" sz="3000">
                <a:solidFill>
                  <a:schemeClr val="bg2"/>
                </a:solidFill>
                <a:latin typeface="Times New Roman" pitchFamily="-107" charset="0"/>
              </a:endParaRPr>
            </a:p>
          </p:txBody>
        </p:sp>
        <p:sp>
          <p:nvSpPr>
            <p:cNvPr id="16395" name="Line 11"/>
            <p:cNvSpPr>
              <a:spLocks noChangeShapeType="1"/>
            </p:cNvSpPr>
            <p:nvPr/>
          </p:nvSpPr>
          <p:spPr bwMode="auto">
            <a:xfrm>
              <a:off x="2493" y="2880"/>
              <a:ext cx="0" cy="1057"/>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grpSp>
        <p:nvGrpSpPr>
          <p:cNvPr id="3" name="Group 12"/>
          <p:cNvGrpSpPr>
            <a:grpSpLocks/>
          </p:cNvGrpSpPr>
          <p:nvPr/>
        </p:nvGrpSpPr>
        <p:grpSpPr bwMode="auto">
          <a:xfrm>
            <a:off x="5112941" y="4038601"/>
            <a:ext cx="4044950" cy="2193925"/>
            <a:chOff x="2973" y="2544"/>
            <a:chExt cx="2352" cy="1382"/>
          </a:xfrm>
        </p:grpSpPr>
        <p:sp>
          <p:nvSpPr>
            <p:cNvPr id="16397" name="AutoShape 13"/>
            <p:cNvSpPr>
              <a:spLocks noChangeArrowheads="1"/>
            </p:cNvSpPr>
            <p:nvPr/>
          </p:nvSpPr>
          <p:spPr bwMode="auto">
            <a:xfrm>
              <a:off x="3933" y="2544"/>
              <a:ext cx="288" cy="288"/>
            </a:xfrm>
            <a:prstGeom prst="smileyFace">
              <a:avLst>
                <a:gd name="adj" fmla="val 4653"/>
              </a:avLst>
            </a:prstGeom>
            <a:solidFill>
              <a:schemeClr val="accent1"/>
            </a:solidFill>
            <a:ln w="19050">
              <a:solidFill>
                <a:schemeClr val="bg2"/>
              </a:solidFill>
              <a:miter lim="800000"/>
              <a:headEnd/>
              <a:tailEnd/>
            </a:ln>
            <a:effectLst/>
          </p:spPr>
          <p:txBody>
            <a:bodyPr wrap="none" anchor="ctr">
              <a:prstTxWarp prst="textNoShape">
                <a:avLst/>
              </a:prstTxWarp>
            </a:bodyPr>
            <a:lstStyle/>
            <a:p>
              <a:endParaRPr lang="en-US"/>
            </a:p>
          </p:txBody>
        </p:sp>
        <p:grpSp>
          <p:nvGrpSpPr>
            <p:cNvPr id="4" name="Group 14"/>
            <p:cNvGrpSpPr>
              <a:grpSpLocks/>
            </p:cNvGrpSpPr>
            <p:nvPr/>
          </p:nvGrpSpPr>
          <p:grpSpPr bwMode="auto">
            <a:xfrm>
              <a:off x="2973" y="2832"/>
              <a:ext cx="2352" cy="1094"/>
              <a:chOff x="2973" y="2832"/>
              <a:chExt cx="2352" cy="1094"/>
            </a:xfrm>
          </p:grpSpPr>
          <p:sp>
            <p:nvSpPr>
              <p:cNvPr id="16399" name="Text Box 15"/>
              <p:cNvSpPr txBox="1">
                <a:spLocks noChangeArrowheads="1"/>
              </p:cNvSpPr>
              <p:nvPr/>
            </p:nvSpPr>
            <p:spPr bwMode="auto">
              <a:xfrm>
                <a:off x="2973" y="2832"/>
                <a:ext cx="2352" cy="233"/>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solidFill>
                      <a:schemeClr val="bg2"/>
                    </a:solidFill>
                    <a:latin typeface="Times New Roman" pitchFamily="-107" charset="0"/>
                  </a:rPr>
                  <a:t>Feedback: win or loss</a:t>
                </a:r>
                <a:endParaRPr lang="en-US" sz="3000">
                  <a:solidFill>
                    <a:schemeClr val="bg2"/>
                  </a:solidFill>
                  <a:latin typeface="Times New Roman" pitchFamily="-107" charset="0"/>
                </a:endParaRPr>
              </a:p>
            </p:txBody>
          </p:sp>
          <p:sp>
            <p:nvSpPr>
              <p:cNvPr id="16400" name="Line 16"/>
              <p:cNvSpPr>
                <a:spLocks noChangeShapeType="1"/>
              </p:cNvSpPr>
              <p:nvPr/>
            </p:nvSpPr>
            <p:spPr bwMode="auto">
              <a:xfrm>
                <a:off x="2973" y="3072"/>
                <a:ext cx="0" cy="854"/>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grpSp>
      <p:sp>
        <p:nvSpPr>
          <p:cNvPr id="16401" name="Text Box 17"/>
          <p:cNvSpPr txBox="1">
            <a:spLocks noChangeArrowheads="1"/>
          </p:cNvSpPr>
          <p:nvPr/>
        </p:nvSpPr>
        <p:spPr bwMode="auto">
          <a:xfrm rot="-5400000">
            <a:off x="-816834" y="4900940"/>
            <a:ext cx="2870200" cy="52322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chemeClr val="accent2"/>
                </a:solidFill>
                <a:latin typeface="Times" pitchFamily="-107" charset="0"/>
              </a:rPr>
              <a:t>Skin</a:t>
            </a:r>
            <a:r>
              <a:rPr lang="en-US" sz="2800">
                <a:solidFill>
                  <a:schemeClr val="bg2"/>
                </a:solidFill>
                <a:latin typeface="Times" pitchFamily="-107" charset="0"/>
              </a:rPr>
              <a:t> </a:t>
            </a:r>
            <a:r>
              <a:rPr lang="en-US" sz="2800">
                <a:solidFill>
                  <a:schemeClr val="accent2"/>
                </a:solidFill>
                <a:latin typeface="Times" pitchFamily="-107" charset="0"/>
              </a:rPr>
              <a:t>Conductance</a:t>
            </a:r>
            <a:endParaRPr lang="en-US" sz="2800">
              <a:solidFill>
                <a:schemeClr val="bg2"/>
              </a:solidFill>
              <a:latin typeface="Times" pitchFamily="-107" charset="0"/>
            </a:endParaRPr>
          </a:p>
        </p:txBody>
      </p:sp>
      <p:sp>
        <p:nvSpPr>
          <p:cNvPr id="16402" name="Freeform 18"/>
          <p:cNvSpPr>
            <a:spLocks/>
          </p:cNvSpPr>
          <p:nvPr/>
        </p:nvSpPr>
        <p:spPr bwMode="auto">
          <a:xfrm>
            <a:off x="1004359" y="5702300"/>
            <a:ext cx="3274483" cy="520700"/>
          </a:xfrm>
          <a:custGeom>
            <a:avLst/>
            <a:gdLst/>
            <a:ahLst/>
            <a:cxnLst>
              <a:cxn ang="0">
                <a:pos x="0" y="328"/>
              </a:cxn>
              <a:cxn ang="0">
                <a:pos x="744" y="256"/>
              </a:cxn>
              <a:cxn ang="0">
                <a:pos x="1336" y="48"/>
              </a:cxn>
              <a:cxn ang="0">
                <a:pos x="1568" y="80"/>
              </a:cxn>
              <a:cxn ang="0">
                <a:pos x="1904" y="0"/>
              </a:cxn>
            </a:cxnLst>
            <a:rect l="0" t="0" r="r" b="b"/>
            <a:pathLst>
              <a:path w="1904" h="328">
                <a:moveTo>
                  <a:pt x="0" y="328"/>
                </a:moveTo>
                <a:cubicBezTo>
                  <a:pt x="260" y="315"/>
                  <a:pt x="521" y="302"/>
                  <a:pt x="744" y="256"/>
                </a:cubicBezTo>
                <a:cubicBezTo>
                  <a:pt x="966" y="209"/>
                  <a:pt x="1198" y="77"/>
                  <a:pt x="1336" y="48"/>
                </a:cubicBezTo>
                <a:cubicBezTo>
                  <a:pt x="1473" y="18"/>
                  <a:pt x="1473" y="88"/>
                  <a:pt x="1568" y="80"/>
                </a:cubicBezTo>
                <a:cubicBezTo>
                  <a:pt x="1662" y="72"/>
                  <a:pt x="1844" y="10"/>
                  <a:pt x="1904" y="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16403" name="Freeform 19"/>
          <p:cNvSpPr>
            <a:spLocks/>
          </p:cNvSpPr>
          <p:nvPr/>
        </p:nvSpPr>
        <p:spPr bwMode="auto">
          <a:xfrm>
            <a:off x="4333875" y="4946651"/>
            <a:ext cx="3659717" cy="923925"/>
          </a:xfrm>
          <a:custGeom>
            <a:avLst/>
            <a:gdLst/>
            <a:ahLst/>
            <a:cxnLst>
              <a:cxn ang="0">
                <a:pos x="0" y="476"/>
              </a:cxn>
              <a:cxn ang="0">
                <a:pos x="240" y="436"/>
              </a:cxn>
              <a:cxn ang="0">
                <a:pos x="512" y="468"/>
              </a:cxn>
              <a:cxn ang="0">
                <a:pos x="944" y="532"/>
              </a:cxn>
              <a:cxn ang="0">
                <a:pos x="1336" y="164"/>
              </a:cxn>
              <a:cxn ang="0">
                <a:pos x="1576" y="36"/>
              </a:cxn>
              <a:cxn ang="0">
                <a:pos x="2128" y="380"/>
              </a:cxn>
            </a:cxnLst>
            <a:rect l="0" t="0" r="r" b="b"/>
            <a:pathLst>
              <a:path w="2128" h="582">
                <a:moveTo>
                  <a:pt x="0" y="476"/>
                </a:moveTo>
                <a:cubicBezTo>
                  <a:pt x="77" y="456"/>
                  <a:pt x="154" y="437"/>
                  <a:pt x="240" y="436"/>
                </a:cubicBezTo>
                <a:cubicBezTo>
                  <a:pt x="325" y="434"/>
                  <a:pt x="394" y="452"/>
                  <a:pt x="512" y="468"/>
                </a:cubicBezTo>
                <a:cubicBezTo>
                  <a:pt x="629" y="484"/>
                  <a:pt x="806" y="582"/>
                  <a:pt x="944" y="532"/>
                </a:cubicBezTo>
                <a:cubicBezTo>
                  <a:pt x="1081" y="481"/>
                  <a:pt x="1230" y="246"/>
                  <a:pt x="1336" y="164"/>
                </a:cubicBezTo>
                <a:cubicBezTo>
                  <a:pt x="1441" y="81"/>
                  <a:pt x="1444" y="0"/>
                  <a:pt x="1576" y="36"/>
                </a:cubicBezTo>
                <a:cubicBezTo>
                  <a:pt x="1707" y="71"/>
                  <a:pt x="1917" y="225"/>
                  <a:pt x="2128" y="38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16405" name="Text Box 21"/>
          <p:cNvSpPr txBox="1">
            <a:spLocks noChangeArrowheads="1"/>
          </p:cNvSpPr>
          <p:nvPr/>
        </p:nvSpPr>
        <p:spPr bwMode="auto">
          <a:xfrm>
            <a:off x="330201" y="1447801"/>
            <a:ext cx="9015148" cy="1846659"/>
          </a:xfrm>
          <a:prstGeom prst="rect">
            <a:avLst/>
          </a:prstGeom>
          <a:noFill/>
          <a:ln w="9525">
            <a:noFill/>
            <a:miter lim="800000"/>
            <a:headEnd/>
            <a:tailEnd/>
          </a:ln>
        </p:spPr>
        <p:txBody>
          <a:bodyPr>
            <a:prstTxWarp prst="textNoShape">
              <a:avLst/>
            </a:prstTxWarp>
            <a:spAutoFit/>
          </a:bodyPr>
          <a:lstStyle/>
          <a:p>
            <a:pPr marL="457200" indent="-457200">
              <a:lnSpc>
                <a:spcPct val="130000"/>
              </a:lnSpc>
              <a:buFont typeface="Arial" pitchFamily="-107" charset="0"/>
              <a:buAutoNum type="arabicPeriod"/>
            </a:pPr>
            <a:r>
              <a:rPr lang="en-US" sz="2000" dirty="0"/>
              <a:t>Participants get initially $2000</a:t>
            </a:r>
          </a:p>
          <a:p>
            <a:pPr marL="457200" indent="-457200">
              <a:lnSpc>
                <a:spcPct val="140000"/>
              </a:lnSpc>
              <a:buFont typeface="Arial" pitchFamily="-107" charset="0"/>
              <a:buAutoNum type="arabicPeriod"/>
            </a:pPr>
            <a:r>
              <a:rPr lang="en-US" sz="2000" dirty="0"/>
              <a:t>They take a card from 1 of 4 </a:t>
            </a:r>
            <a:r>
              <a:rPr lang="en-US" sz="2000" dirty="0" err="1"/>
              <a:t>decks.Two</a:t>
            </a:r>
            <a:r>
              <a:rPr lang="en-US" sz="2000" dirty="0"/>
              <a:t> are bad decks.</a:t>
            </a:r>
          </a:p>
          <a:p>
            <a:pPr marL="457200" indent="-457200">
              <a:buFont typeface="Arial" pitchFamily="-107" charset="0"/>
              <a:buAutoNum type="arabicPeriod"/>
            </a:pPr>
            <a:r>
              <a:rPr lang="en-US" sz="2000" dirty="0"/>
              <a:t>Skin Conductance is recorded and averaged separately for the trials in which the subject choose a card from good decks </a:t>
            </a:r>
            <a:r>
              <a:rPr lang="en-US" sz="2000" dirty="0" err="1"/>
              <a:t>vs</a:t>
            </a:r>
            <a:r>
              <a:rPr lang="en-US" sz="2000" dirty="0"/>
              <a:t> trials where subject choose a  card from the bad decks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91"/>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6402"/>
                                        </p:tgtEl>
                                        <p:attrNameLst>
                                          <p:attrName>style.visibility</p:attrName>
                                        </p:attrNameLst>
                                      </p:cBhvr>
                                      <p:to>
                                        <p:strVal val="visible"/>
                                      </p:to>
                                    </p:set>
                                    <p:animEffect transition="in" filter="wipe(left)">
                                      <p:cBhvr>
                                        <p:cTn id="10" dur="500"/>
                                        <p:tgtEl>
                                          <p:spTgt spid="1640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499"/>
                                          </p:stCondLst>
                                        </p:cTn>
                                        <p:tgtEl>
                                          <p:spTgt spid="3"/>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6403"/>
                                        </p:tgtEl>
                                        <p:attrNameLst>
                                          <p:attrName>style.visibility</p:attrName>
                                        </p:attrNameLst>
                                      </p:cBhvr>
                                      <p:to>
                                        <p:strVal val="visible"/>
                                      </p:to>
                                    </p:set>
                                    <p:animEffect transition="in" filter="wipe(left)">
                                      <p:cBhvr>
                                        <p:cTn id="21" dur="5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autoUpdateAnimBg="0"/>
      <p:bldP spid="16402" grpId="0" animBg="1"/>
      <p:bldP spid="16403"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Phenomena</a:t>
            </a:r>
            <a:br>
              <a:rPr lang="en-US" dirty="0" smtClean="0"/>
            </a:br>
            <a:r>
              <a:rPr lang="en-US" dirty="0" smtClean="0"/>
              <a:t>observations</a:t>
            </a:r>
            <a:endParaRPr lang="en-US" dirty="0"/>
          </a:p>
        </p:txBody>
      </p:sp>
      <p:sp>
        <p:nvSpPr>
          <p:cNvPr id="3" name="Content Placeholder 2"/>
          <p:cNvSpPr>
            <a:spLocks noGrp="1"/>
          </p:cNvSpPr>
          <p:nvPr>
            <p:ph idx="1"/>
          </p:nvPr>
        </p:nvSpPr>
        <p:spPr/>
        <p:txBody>
          <a:bodyPr>
            <a:normAutofit/>
          </a:bodyPr>
          <a:lstStyle/>
          <a:p>
            <a:r>
              <a:rPr lang="en-US" dirty="0" smtClean="0"/>
              <a:t>Telepathy</a:t>
            </a:r>
          </a:p>
          <a:p>
            <a:pPr lvl="1"/>
            <a:r>
              <a:rPr lang="en-US" dirty="0" smtClean="0"/>
              <a:t>E.g. phone-telepathy</a:t>
            </a:r>
          </a:p>
          <a:p>
            <a:r>
              <a:rPr lang="en-US" dirty="0" smtClean="0"/>
              <a:t>Clairvoyance</a:t>
            </a:r>
          </a:p>
          <a:p>
            <a:pPr lvl="1"/>
            <a:r>
              <a:rPr lang="en-US" dirty="0" smtClean="0"/>
              <a:t>E.g. Dunne’s dream </a:t>
            </a:r>
          </a:p>
          <a:p>
            <a:r>
              <a:rPr lang="en-US" dirty="0" smtClean="0"/>
              <a:t>Precognition/sentiment</a:t>
            </a:r>
          </a:p>
          <a:p>
            <a:pPr lvl="1"/>
            <a:r>
              <a:rPr lang="en-US" dirty="0" smtClean="0"/>
              <a:t>E.g. 9-11 </a:t>
            </a:r>
          </a:p>
          <a:p>
            <a:r>
              <a:rPr lang="en-US" dirty="0" err="1" smtClean="0"/>
              <a:t>Psychokinese</a:t>
            </a:r>
            <a:endParaRPr lang="en-US" dirty="0" smtClean="0"/>
          </a:p>
          <a:p>
            <a:pPr lvl="1"/>
            <a:r>
              <a:rPr lang="en-US" dirty="0" smtClean="0"/>
              <a:t>E.g. Poltergeist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Results for</a:t>
            </a:r>
            <a:r>
              <a:rPr lang="en-US" dirty="0" smtClean="0"/>
              <a:t> healthy subjects</a:t>
            </a:r>
            <a:endParaRPr lang="en-US" dirty="0"/>
          </a:p>
        </p:txBody>
      </p:sp>
      <p:sp>
        <p:nvSpPr>
          <p:cNvPr id="22531" name="Text Box 3"/>
          <p:cNvSpPr txBox="1">
            <a:spLocks noChangeArrowheads="1"/>
          </p:cNvSpPr>
          <p:nvPr/>
        </p:nvSpPr>
        <p:spPr bwMode="auto">
          <a:xfrm>
            <a:off x="908050" y="1828801"/>
            <a:ext cx="8585200" cy="3416320"/>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t>Subjects take more often from good decks while thinking they are just guessing, they learn the good decks. (IMPLICIT LEARNING)</a:t>
            </a:r>
          </a:p>
          <a:p>
            <a:pPr>
              <a:spcBef>
                <a:spcPct val="50000"/>
              </a:spcBef>
            </a:pPr>
            <a:r>
              <a:rPr lang="en-US" sz="2400" dirty="0"/>
              <a:t>Before the subjects explicitly formulate the difference between the decks of cards, their body already ‘knows’. This is indicated by larger skin conductance before taking from a bad </a:t>
            </a:r>
            <a:r>
              <a:rPr lang="en-US" sz="2400" dirty="0" err="1"/>
              <a:t>deck.(SOMATIC</a:t>
            </a:r>
            <a:r>
              <a:rPr lang="en-US" sz="2400" dirty="0"/>
              <a:t> MARKER)</a:t>
            </a:r>
          </a:p>
          <a:p>
            <a:pPr>
              <a:spcBef>
                <a:spcPct val="50000"/>
              </a:spcBef>
            </a:pPr>
            <a:r>
              <a:rPr lang="en-US" sz="2400" dirty="0"/>
              <a:t>There is criticism on the experiments and the interpretation. </a:t>
            </a:r>
            <a:r>
              <a:rPr lang="en-US" sz="2400" dirty="0">
                <a:solidFill>
                  <a:schemeClr val="tx2"/>
                </a:solidFill>
              </a:rPr>
              <a:t>Nonetheless Intuition seem to be driven by past information.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310" name="Rectangle 22"/>
          <p:cNvSpPr>
            <a:spLocks noChangeArrowheads="1"/>
          </p:cNvSpPr>
          <p:nvPr/>
        </p:nvSpPr>
        <p:spPr bwMode="auto">
          <a:xfrm>
            <a:off x="165100" y="2286000"/>
            <a:ext cx="4375150" cy="4419600"/>
          </a:xfrm>
          <a:prstGeom prst="rect">
            <a:avLst/>
          </a:prstGeom>
          <a:gradFill rotWithShape="0">
            <a:gsLst>
              <a:gs pos="0">
                <a:srgbClr val="BDE323"/>
              </a:gs>
              <a:gs pos="50000">
                <a:srgbClr val="BDE323">
                  <a:gamma/>
                  <a:shade val="46275"/>
                  <a:invGamma/>
                </a:srgbClr>
              </a:gs>
              <a:gs pos="100000">
                <a:srgbClr val="BDE323"/>
              </a:gs>
            </a:gsLst>
            <a:lin ang="5400000" scaled="1"/>
          </a:gra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12290" name="Rectangle 2"/>
          <p:cNvSpPr>
            <a:spLocks noGrp="1" noChangeArrowheads="1"/>
          </p:cNvSpPr>
          <p:nvPr>
            <p:ph type="title"/>
          </p:nvPr>
        </p:nvSpPr>
        <p:spPr/>
        <p:txBody>
          <a:bodyPr>
            <a:normAutofit/>
          </a:bodyPr>
          <a:lstStyle/>
          <a:p>
            <a:r>
              <a:rPr lang="en-US"/>
              <a:t>Damasio’s Somatic Marker model </a:t>
            </a:r>
          </a:p>
        </p:txBody>
      </p:sp>
      <p:sp>
        <p:nvSpPr>
          <p:cNvPr id="12291" name="Text Box 3"/>
          <p:cNvSpPr txBox="1">
            <a:spLocks noChangeArrowheads="1"/>
          </p:cNvSpPr>
          <p:nvPr/>
        </p:nvSpPr>
        <p:spPr bwMode="auto">
          <a:xfrm>
            <a:off x="165100" y="2667000"/>
            <a:ext cx="4292600" cy="707886"/>
          </a:xfrm>
          <a:prstGeom prst="rect">
            <a:avLst/>
          </a:prstGeom>
          <a:solidFill>
            <a:schemeClr val="accent1"/>
          </a:solidFill>
          <a:ln w="9525">
            <a:solidFill>
              <a:schemeClr val="tx1"/>
            </a:solid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Previous problem and decision (selection of alternative)</a:t>
            </a:r>
          </a:p>
        </p:txBody>
      </p:sp>
      <p:grpSp>
        <p:nvGrpSpPr>
          <p:cNvPr id="2" name="Group 19"/>
          <p:cNvGrpSpPr>
            <a:grpSpLocks/>
          </p:cNvGrpSpPr>
          <p:nvPr/>
        </p:nvGrpSpPr>
        <p:grpSpPr bwMode="auto">
          <a:xfrm>
            <a:off x="1568450" y="3886200"/>
            <a:ext cx="2889250" cy="1066800"/>
            <a:chOff x="1152" y="2736"/>
            <a:chExt cx="1680" cy="672"/>
          </a:xfrm>
        </p:grpSpPr>
        <p:sp>
          <p:nvSpPr>
            <p:cNvPr id="12292" name="Rectangle 4"/>
            <p:cNvSpPr>
              <a:spLocks noChangeArrowheads="1"/>
            </p:cNvSpPr>
            <p:nvPr/>
          </p:nvSpPr>
          <p:spPr bwMode="auto">
            <a:xfrm>
              <a:off x="1152" y="2736"/>
              <a:ext cx="1680" cy="672"/>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a:p>
          </p:txBody>
        </p:sp>
        <p:sp>
          <p:nvSpPr>
            <p:cNvPr id="12293" name="Text Box 5"/>
            <p:cNvSpPr txBox="1">
              <a:spLocks noChangeArrowheads="1"/>
            </p:cNvSpPr>
            <p:nvPr/>
          </p:nvSpPr>
          <p:spPr bwMode="auto">
            <a:xfrm>
              <a:off x="1344" y="2832"/>
              <a:ext cx="1344" cy="44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Times" pitchFamily="-107" charset="0"/>
                </a:rPr>
                <a:t>Good or Bad outcome </a:t>
              </a:r>
            </a:p>
          </p:txBody>
        </p:sp>
      </p:grpSp>
      <p:sp>
        <p:nvSpPr>
          <p:cNvPr id="12294" name="Line 6"/>
          <p:cNvSpPr>
            <a:spLocks noChangeShapeType="1"/>
          </p:cNvSpPr>
          <p:nvPr/>
        </p:nvSpPr>
        <p:spPr bwMode="auto">
          <a:xfrm>
            <a:off x="2311400" y="3429000"/>
            <a:ext cx="107315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3" name="Group 20"/>
          <p:cNvGrpSpPr>
            <a:grpSpLocks/>
          </p:cNvGrpSpPr>
          <p:nvPr/>
        </p:nvGrpSpPr>
        <p:grpSpPr bwMode="auto">
          <a:xfrm>
            <a:off x="4622800" y="2667000"/>
            <a:ext cx="2559050" cy="837739"/>
            <a:chOff x="3408" y="1680"/>
            <a:chExt cx="1488" cy="624"/>
          </a:xfrm>
        </p:grpSpPr>
        <p:sp>
          <p:nvSpPr>
            <p:cNvPr id="12295" name="Rectangle 7"/>
            <p:cNvSpPr>
              <a:spLocks noChangeArrowheads="1"/>
            </p:cNvSpPr>
            <p:nvPr/>
          </p:nvSpPr>
          <p:spPr bwMode="auto">
            <a:xfrm>
              <a:off x="3408" y="1680"/>
              <a:ext cx="1488" cy="62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a:p>
          </p:txBody>
        </p:sp>
        <p:sp>
          <p:nvSpPr>
            <p:cNvPr id="12296" name="Text Box 8"/>
            <p:cNvSpPr txBox="1">
              <a:spLocks noChangeArrowheads="1"/>
            </p:cNvSpPr>
            <p:nvPr/>
          </p:nvSpPr>
          <p:spPr bwMode="auto">
            <a:xfrm>
              <a:off x="3504" y="1728"/>
              <a:ext cx="1296" cy="52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Current similar problem</a:t>
              </a:r>
            </a:p>
          </p:txBody>
        </p:sp>
      </p:grpSp>
      <p:sp>
        <p:nvSpPr>
          <p:cNvPr id="12297" name="Rectangle 9"/>
          <p:cNvSpPr>
            <a:spLocks noChangeArrowheads="1"/>
          </p:cNvSpPr>
          <p:nvPr/>
        </p:nvSpPr>
        <p:spPr bwMode="auto">
          <a:xfrm>
            <a:off x="2971800" y="5791200"/>
            <a:ext cx="2641600" cy="762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Somatic Marking</a:t>
            </a:r>
          </a:p>
          <a:p>
            <a:pPr algn="ctr"/>
            <a:r>
              <a:rPr lang="en-US" sz="2000">
                <a:latin typeface="Times" pitchFamily="-107" charset="0"/>
              </a:rPr>
              <a:t>Of Decision</a:t>
            </a:r>
          </a:p>
        </p:txBody>
      </p:sp>
      <p:sp>
        <p:nvSpPr>
          <p:cNvPr id="12298" name="Line 10"/>
          <p:cNvSpPr>
            <a:spLocks noChangeShapeType="1"/>
          </p:cNvSpPr>
          <p:nvPr/>
        </p:nvSpPr>
        <p:spPr bwMode="auto">
          <a:xfrm>
            <a:off x="3962400" y="4876800"/>
            <a:ext cx="247650" cy="9906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1" name="Line 13"/>
          <p:cNvSpPr>
            <a:spLocks noChangeShapeType="1"/>
          </p:cNvSpPr>
          <p:nvPr/>
        </p:nvSpPr>
        <p:spPr bwMode="auto">
          <a:xfrm flipH="1">
            <a:off x="5530850" y="3505200"/>
            <a:ext cx="0" cy="2362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2" name="Rectangle 14"/>
          <p:cNvSpPr>
            <a:spLocks noChangeArrowheads="1"/>
          </p:cNvSpPr>
          <p:nvPr/>
        </p:nvSpPr>
        <p:spPr bwMode="auto">
          <a:xfrm>
            <a:off x="6604000" y="4800600"/>
            <a:ext cx="2641600" cy="990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NC Reduction of</a:t>
            </a:r>
          </a:p>
          <a:p>
            <a:pPr algn="ctr"/>
            <a:r>
              <a:rPr lang="en-US" sz="2000">
                <a:latin typeface="Times" pitchFamily="-107" charset="0"/>
              </a:rPr>
              <a:t>Alternatives</a:t>
            </a:r>
          </a:p>
        </p:txBody>
      </p:sp>
      <p:sp>
        <p:nvSpPr>
          <p:cNvPr id="12303" name="Line 15"/>
          <p:cNvSpPr>
            <a:spLocks noChangeShapeType="1"/>
          </p:cNvSpPr>
          <p:nvPr/>
        </p:nvSpPr>
        <p:spPr bwMode="auto">
          <a:xfrm flipV="1">
            <a:off x="5530850" y="5562600"/>
            <a:ext cx="11557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4" name="Rectangle 16"/>
          <p:cNvSpPr>
            <a:spLocks noChangeArrowheads="1"/>
          </p:cNvSpPr>
          <p:nvPr/>
        </p:nvSpPr>
        <p:spPr bwMode="auto">
          <a:xfrm>
            <a:off x="7429500" y="2667000"/>
            <a:ext cx="239395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dirty="0"/>
          </a:p>
        </p:txBody>
      </p:sp>
      <p:sp>
        <p:nvSpPr>
          <p:cNvPr id="12305" name="Line 17"/>
          <p:cNvSpPr>
            <a:spLocks noChangeShapeType="1"/>
          </p:cNvSpPr>
          <p:nvPr/>
        </p:nvSpPr>
        <p:spPr bwMode="auto">
          <a:xfrm flipV="1">
            <a:off x="7677150" y="3352800"/>
            <a:ext cx="742950" cy="14478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12306" name="Text Box 18"/>
          <p:cNvSpPr txBox="1">
            <a:spLocks noChangeArrowheads="1"/>
          </p:cNvSpPr>
          <p:nvPr/>
        </p:nvSpPr>
        <p:spPr bwMode="auto">
          <a:xfrm>
            <a:off x="7512050" y="2819400"/>
            <a:ext cx="2393950" cy="40011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Actual decision</a:t>
            </a:r>
          </a:p>
        </p:txBody>
      </p:sp>
      <p:sp>
        <p:nvSpPr>
          <p:cNvPr id="12311" name="Text Box 23"/>
          <p:cNvSpPr txBox="1">
            <a:spLocks noChangeArrowheads="1"/>
          </p:cNvSpPr>
          <p:nvPr/>
        </p:nvSpPr>
        <p:spPr bwMode="auto">
          <a:xfrm>
            <a:off x="330200" y="1905000"/>
            <a:ext cx="412750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en-US"/>
              <a:t>PAST (impl. learning)</a:t>
            </a:r>
          </a:p>
        </p:txBody>
      </p:sp>
      <p:sp>
        <p:nvSpPr>
          <p:cNvPr id="12312" name="Text Box 24"/>
          <p:cNvSpPr txBox="1">
            <a:spLocks noChangeArrowheads="1"/>
          </p:cNvSpPr>
          <p:nvPr/>
        </p:nvSpPr>
        <p:spPr bwMode="auto">
          <a:xfrm>
            <a:off x="5283200" y="1905000"/>
            <a:ext cx="2717736" cy="369332"/>
          </a:xfrm>
          <a:prstGeom prst="rect">
            <a:avLst/>
          </a:prstGeom>
          <a:noFill/>
          <a:ln w="9525">
            <a:noFill/>
            <a:miter lim="800000"/>
            <a:headEnd/>
            <a:tailEnd/>
          </a:ln>
        </p:spPr>
        <p:txBody>
          <a:bodyPr wrap="none">
            <a:prstTxWarp prst="textNoShape">
              <a:avLst/>
            </a:prstTxWarp>
            <a:spAutoFit/>
          </a:bodyPr>
          <a:lstStyle/>
          <a:p>
            <a:r>
              <a:rPr lang="en-US"/>
              <a:t>PRESENT (biased selection)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65100" y="2286000"/>
            <a:ext cx="4375150" cy="4419600"/>
          </a:xfrm>
          <a:prstGeom prst="rect">
            <a:avLst/>
          </a:prstGeom>
          <a:gradFill rotWithShape="0">
            <a:gsLst>
              <a:gs pos="0">
                <a:srgbClr val="BDE323"/>
              </a:gs>
              <a:gs pos="50000">
                <a:srgbClr val="BDE323">
                  <a:gamma/>
                  <a:shade val="46275"/>
                  <a:invGamma/>
                </a:srgbClr>
              </a:gs>
              <a:gs pos="100000">
                <a:srgbClr val="BDE323"/>
              </a:gs>
            </a:gsLst>
            <a:lin ang="5400000" scaled="1"/>
          </a:gradFill>
          <a:ln w="9525">
            <a:no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43012" name="Text Box 4"/>
          <p:cNvSpPr txBox="1">
            <a:spLocks noChangeArrowheads="1"/>
          </p:cNvSpPr>
          <p:nvPr/>
        </p:nvSpPr>
        <p:spPr bwMode="auto">
          <a:xfrm>
            <a:off x="165100" y="2667000"/>
            <a:ext cx="4292600" cy="707886"/>
          </a:xfrm>
          <a:prstGeom prst="rect">
            <a:avLst/>
          </a:prstGeom>
          <a:solidFill>
            <a:schemeClr val="accent1"/>
          </a:solidFill>
          <a:ln w="9525">
            <a:solidFill>
              <a:schemeClr val="tx1"/>
            </a:solid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Previous problem and decision (selection of alternative)</a:t>
            </a:r>
          </a:p>
        </p:txBody>
      </p:sp>
      <p:sp>
        <p:nvSpPr>
          <p:cNvPr id="43014" name="Rectangle 6"/>
          <p:cNvSpPr>
            <a:spLocks noChangeArrowheads="1"/>
          </p:cNvSpPr>
          <p:nvPr/>
        </p:nvSpPr>
        <p:spPr bwMode="auto">
          <a:xfrm>
            <a:off x="1568450" y="3886200"/>
            <a:ext cx="2889250" cy="1066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015" name="Text Box 7"/>
          <p:cNvSpPr txBox="1">
            <a:spLocks noChangeArrowheads="1"/>
          </p:cNvSpPr>
          <p:nvPr/>
        </p:nvSpPr>
        <p:spPr bwMode="auto">
          <a:xfrm>
            <a:off x="1898650" y="4038600"/>
            <a:ext cx="2311400" cy="7078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Good or Bad outcome </a:t>
            </a:r>
          </a:p>
        </p:txBody>
      </p:sp>
      <p:sp>
        <p:nvSpPr>
          <p:cNvPr id="43016" name="Line 8"/>
          <p:cNvSpPr>
            <a:spLocks noChangeShapeType="1"/>
          </p:cNvSpPr>
          <p:nvPr/>
        </p:nvSpPr>
        <p:spPr bwMode="auto">
          <a:xfrm>
            <a:off x="2311400" y="3429000"/>
            <a:ext cx="107315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18" name="Rectangle 10"/>
          <p:cNvSpPr>
            <a:spLocks noChangeArrowheads="1"/>
          </p:cNvSpPr>
          <p:nvPr/>
        </p:nvSpPr>
        <p:spPr bwMode="auto">
          <a:xfrm>
            <a:off x="4622800" y="2667000"/>
            <a:ext cx="255905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019" name="Text Box 11"/>
          <p:cNvSpPr txBox="1">
            <a:spLocks noChangeArrowheads="1"/>
          </p:cNvSpPr>
          <p:nvPr/>
        </p:nvSpPr>
        <p:spPr bwMode="auto">
          <a:xfrm>
            <a:off x="4787900" y="2732088"/>
            <a:ext cx="2228850" cy="7078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Current similar problem</a:t>
            </a:r>
          </a:p>
        </p:txBody>
      </p:sp>
      <p:sp>
        <p:nvSpPr>
          <p:cNvPr id="43020" name="Rectangle 12"/>
          <p:cNvSpPr>
            <a:spLocks noChangeArrowheads="1"/>
          </p:cNvSpPr>
          <p:nvPr/>
        </p:nvSpPr>
        <p:spPr bwMode="auto">
          <a:xfrm>
            <a:off x="2971800" y="5791200"/>
            <a:ext cx="2641600" cy="7620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latin typeface="Times" pitchFamily="-107" charset="0"/>
              </a:rPr>
              <a:t>Somatic Marking</a:t>
            </a:r>
          </a:p>
          <a:p>
            <a:pPr algn="ctr"/>
            <a:r>
              <a:rPr lang="en-US" sz="2000" dirty="0">
                <a:latin typeface="Times" pitchFamily="-107" charset="0"/>
              </a:rPr>
              <a:t>Of Decision</a:t>
            </a:r>
          </a:p>
        </p:txBody>
      </p:sp>
      <p:sp>
        <p:nvSpPr>
          <p:cNvPr id="43021" name="Line 13"/>
          <p:cNvSpPr>
            <a:spLocks noChangeShapeType="1"/>
          </p:cNvSpPr>
          <p:nvPr/>
        </p:nvSpPr>
        <p:spPr bwMode="auto">
          <a:xfrm>
            <a:off x="3962400" y="4876800"/>
            <a:ext cx="247650" cy="9906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2" name="Line 14"/>
          <p:cNvSpPr>
            <a:spLocks noChangeShapeType="1"/>
          </p:cNvSpPr>
          <p:nvPr/>
        </p:nvSpPr>
        <p:spPr bwMode="auto">
          <a:xfrm flipH="1">
            <a:off x="5530850" y="3505200"/>
            <a:ext cx="0" cy="2362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3" name="Rectangle 15"/>
          <p:cNvSpPr>
            <a:spLocks noChangeArrowheads="1"/>
          </p:cNvSpPr>
          <p:nvPr/>
        </p:nvSpPr>
        <p:spPr bwMode="auto">
          <a:xfrm>
            <a:off x="6604000" y="4800600"/>
            <a:ext cx="2641600" cy="990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dirty="0">
                <a:latin typeface="Times" pitchFamily="-107" charset="0"/>
              </a:rPr>
              <a:t>NC Reduction of</a:t>
            </a:r>
          </a:p>
          <a:p>
            <a:pPr algn="ctr"/>
            <a:r>
              <a:rPr lang="en-US" sz="2000" dirty="0">
                <a:latin typeface="Times" pitchFamily="-107" charset="0"/>
              </a:rPr>
              <a:t>Alternatives</a:t>
            </a:r>
          </a:p>
        </p:txBody>
      </p:sp>
      <p:sp>
        <p:nvSpPr>
          <p:cNvPr id="43024" name="Line 16"/>
          <p:cNvSpPr>
            <a:spLocks noChangeShapeType="1"/>
          </p:cNvSpPr>
          <p:nvPr/>
        </p:nvSpPr>
        <p:spPr bwMode="auto">
          <a:xfrm flipV="1">
            <a:off x="5530850" y="5562600"/>
            <a:ext cx="11557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5" name="Rectangle 17"/>
          <p:cNvSpPr>
            <a:spLocks noChangeArrowheads="1"/>
          </p:cNvSpPr>
          <p:nvPr/>
        </p:nvSpPr>
        <p:spPr bwMode="auto">
          <a:xfrm>
            <a:off x="7429500" y="2667000"/>
            <a:ext cx="239395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3026" name="Line 18"/>
          <p:cNvSpPr>
            <a:spLocks noChangeShapeType="1"/>
          </p:cNvSpPr>
          <p:nvPr/>
        </p:nvSpPr>
        <p:spPr bwMode="auto">
          <a:xfrm flipV="1">
            <a:off x="7677150" y="3352800"/>
            <a:ext cx="742950" cy="14478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43027" name="Text Box 19"/>
          <p:cNvSpPr txBox="1">
            <a:spLocks noChangeArrowheads="1"/>
          </p:cNvSpPr>
          <p:nvPr/>
        </p:nvSpPr>
        <p:spPr bwMode="auto">
          <a:xfrm>
            <a:off x="7512050" y="2819400"/>
            <a:ext cx="2393950" cy="40011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Times" pitchFamily="-107" charset="0"/>
              </a:rPr>
              <a:t>Actual decision</a:t>
            </a:r>
          </a:p>
        </p:txBody>
      </p:sp>
      <p:sp>
        <p:nvSpPr>
          <p:cNvPr id="43028" name="Text Box 20"/>
          <p:cNvSpPr txBox="1">
            <a:spLocks noChangeArrowheads="1"/>
          </p:cNvSpPr>
          <p:nvPr/>
        </p:nvSpPr>
        <p:spPr bwMode="auto">
          <a:xfrm>
            <a:off x="330200" y="1905000"/>
            <a:ext cx="4127500" cy="369332"/>
          </a:xfrm>
          <a:prstGeom prst="rect">
            <a:avLst/>
          </a:prstGeom>
          <a:noFill/>
          <a:ln w="9525">
            <a:noFill/>
            <a:miter lim="800000"/>
            <a:headEnd/>
            <a:tailEnd/>
          </a:ln>
        </p:spPr>
        <p:txBody>
          <a:bodyPr>
            <a:prstTxWarp prst="textNoShape">
              <a:avLst/>
            </a:prstTxWarp>
            <a:spAutoFit/>
          </a:bodyPr>
          <a:lstStyle/>
          <a:p>
            <a:pPr algn="ctr">
              <a:spcBef>
                <a:spcPct val="50000"/>
              </a:spcBef>
            </a:pPr>
            <a:r>
              <a:rPr lang="en-US"/>
              <a:t>PAST (impl. learning)</a:t>
            </a:r>
          </a:p>
        </p:txBody>
      </p:sp>
      <p:sp>
        <p:nvSpPr>
          <p:cNvPr id="43029" name="Text Box 21"/>
          <p:cNvSpPr txBox="1">
            <a:spLocks noChangeArrowheads="1"/>
          </p:cNvSpPr>
          <p:nvPr/>
        </p:nvSpPr>
        <p:spPr bwMode="auto">
          <a:xfrm>
            <a:off x="5283200" y="1905000"/>
            <a:ext cx="2717736" cy="369332"/>
          </a:xfrm>
          <a:prstGeom prst="rect">
            <a:avLst/>
          </a:prstGeom>
          <a:noFill/>
          <a:ln w="9525">
            <a:noFill/>
            <a:miter lim="800000"/>
            <a:headEnd/>
            <a:tailEnd/>
          </a:ln>
        </p:spPr>
        <p:txBody>
          <a:bodyPr wrap="none">
            <a:prstTxWarp prst="textNoShape">
              <a:avLst/>
            </a:prstTxWarp>
            <a:spAutoFit/>
          </a:bodyPr>
          <a:lstStyle/>
          <a:p>
            <a:r>
              <a:rPr lang="en-US"/>
              <a:t>PRESENT (biased selection)</a:t>
            </a:r>
          </a:p>
        </p:txBody>
      </p:sp>
      <p:sp>
        <p:nvSpPr>
          <p:cNvPr id="43030" name="Rectangle 22"/>
          <p:cNvSpPr>
            <a:spLocks noGrp="1" noChangeArrowheads="1"/>
          </p:cNvSpPr>
          <p:nvPr>
            <p:ph type="title"/>
          </p:nvPr>
        </p:nvSpPr>
        <p:spPr/>
        <p:txBody>
          <a:bodyPr/>
          <a:lstStyle/>
          <a:p>
            <a:r>
              <a:rPr lang="en-US" dirty="0" smtClean="0"/>
              <a:t>Integration with presentiment</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Driven by the future </a:t>
            </a:r>
            <a:r>
              <a:rPr lang="en-US" dirty="0" smtClean="0"/>
              <a:t>outcome?</a:t>
            </a:r>
            <a:endParaRPr lang="en-US" dirty="0"/>
          </a:p>
        </p:txBody>
      </p:sp>
      <p:sp>
        <p:nvSpPr>
          <p:cNvPr id="7171" name="Rectangle 3"/>
          <p:cNvSpPr>
            <a:spLocks noChangeArrowheads="1"/>
          </p:cNvSpPr>
          <p:nvPr/>
        </p:nvSpPr>
        <p:spPr bwMode="auto">
          <a:xfrm>
            <a:off x="3467100" y="2590800"/>
            <a:ext cx="2641600" cy="6096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Actual decision</a:t>
            </a:r>
          </a:p>
        </p:txBody>
      </p:sp>
      <p:grpSp>
        <p:nvGrpSpPr>
          <p:cNvPr id="2" name="Group 14"/>
          <p:cNvGrpSpPr>
            <a:grpSpLocks/>
          </p:cNvGrpSpPr>
          <p:nvPr/>
        </p:nvGrpSpPr>
        <p:grpSpPr bwMode="auto">
          <a:xfrm>
            <a:off x="6438900" y="2590800"/>
            <a:ext cx="2889250" cy="609600"/>
            <a:chOff x="3264" y="2112"/>
            <a:chExt cx="1680" cy="384"/>
          </a:xfrm>
        </p:grpSpPr>
        <p:sp>
          <p:nvSpPr>
            <p:cNvPr id="7172" name="Rectangle 4"/>
            <p:cNvSpPr>
              <a:spLocks noChangeArrowheads="1"/>
            </p:cNvSpPr>
            <p:nvPr/>
          </p:nvSpPr>
          <p:spPr bwMode="auto">
            <a:xfrm>
              <a:off x="3264" y="2112"/>
              <a:ext cx="1680" cy="38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sz="2000"/>
            </a:p>
          </p:txBody>
        </p:sp>
        <p:sp>
          <p:nvSpPr>
            <p:cNvPr id="7173" name="Text Box 5"/>
            <p:cNvSpPr txBox="1">
              <a:spLocks noChangeArrowheads="1"/>
            </p:cNvSpPr>
            <p:nvPr/>
          </p:nvSpPr>
          <p:spPr bwMode="auto">
            <a:xfrm>
              <a:off x="3475" y="2160"/>
              <a:ext cx="1048" cy="252"/>
            </a:xfrm>
            <a:prstGeom prst="rect">
              <a:avLst/>
            </a:prstGeom>
            <a:noFill/>
            <a:ln w="9525">
              <a:noFill/>
              <a:miter lim="800000"/>
              <a:headEnd/>
              <a:tailEnd/>
            </a:ln>
            <a:effectLst/>
          </p:spPr>
          <p:txBody>
            <a:bodyPr wrap="none">
              <a:prstTxWarp prst="textNoShape">
                <a:avLst/>
              </a:prstTxWarp>
              <a:spAutoFit/>
            </a:bodyPr>
            <a:lstStyle/>
            <a:p>
              <a:r>
                <a:rPr lang="en-US" sz="2000">
                  <a:latin typeface="Times" pitchFamily="-107" charset="0"/>
                </a:rPr>
                <a:t>Future outcome</a:t>
              </a:r>
            </a:p>
          </p:txBody>
        </p:sp>
      </p:grpSp>
      <p:sp>
        <p:nvSpPr>
          <p:cNvPr id="7174" name="Rectangle 6"/>
          <p:cNvSpPr>
            <a:spLocks noChangeArrowheads="1"/>
          </p:cNvSpPr>
          <p:nvPr/>
        </p:nvSpPr>
        <p:spPr bwMode="auto">
          <a:xfrm>
            <a:off x="7016750" y="4953000"/>
            <a:ext cx="2806700" cy="9144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Physiological</a:t>
            </a:r>
          </a:p>
          <a:p>
            <a:pPr algn="ctr"/>
            <a:r>
              <a:rPr lang="en-US" sz="2000">
                <a:latin typeface="Times" pitchFamily="-107" charset="0"/>
              </a:rPr>
              <a:t>Response</a:t>
            </a:r>
          </a:p>
        </p:txBody>
      </p:sp>
      <p:sp>
        <p:nvSpPr>
          <p:cNvPr id="7175" name="Rectangle 7"/>
          <p:cNvSpPr>
            <a:spLocks noChangeArrowheads="1"/>
          </p:cNvSpPr>
          <p:nvPr/>
        </p:nvSpPr>
        <p:spPr bwMode="auto">
          <a:xfrm>
            <a:off x="990600" y="5029200"/>
            <a:ext cx="1898650" cy="8382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a:r>
              <a:rPr lang="en-US" sz="2000">
                <a:latin typeface="Times" pitchFamily="-107" charset="0"/>
              </a:rPr>
              <a:t>Somatic </a:t>
            </a:r>
          </a:p>
          <a:p>
            <a:pPr algn="ctr"/>
            <a:r>
              <a:rPr lang="en-US" sz="2000">
                <a:latin typeface="Times" pitchFamily="-107" charset="0"/>
              </a:rPr>
              <a:t>Marker</a:t>
            </a:r>
          </a:p>
        </p:txBody>
      </p:sp>
      <p:sp>
        <p:nvSpPr>
          <p:cNvPr id="7176" name="Line 8"/>
          <p:cNvSpPr>
            <a:spLocks noChangeShapeType="1"/>
          </p:cNvSpPr>
          <p:nvPr/>
        </p:nvSpPr>
        <p:spPr bwMode="auto">
          <a:xfrm flipV="1">
            <a:off x="2889250" y="3048000"/>
            <a:ext cx="1816100" cy="20574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7177" name="Line 9"/>
          <p:cNvSpPr>
            <a:spLocks noChangeShapeType="1"/>
          </p:cNvSpPr>
          <p:nvPr/>
        </p:nvSpPr>
        <p:spPr bwMode="auto">
          <a:xfrm flipV="1">
            <a:off x="6026150" y="2895600"/>
            <a:ext cx="57785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7178" name="Line 10"/>
          <p:cNvSpPr>
            <a:spLocks noChangeShapeType="1"/>
          </p:cNvSpPr>
          <p:nvPr/>
        </p:nvSpPr>
        <p:spPr bwMode="auto">
          <a:xfrm>
            <a:off x="7099300" y="3124200"/>
            <a:ext cx="825500" cy="1905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7183" name="Text Box 15"/>
          <p:cNvSpPr txBox="1">
            <a:spLocks noChangeArrowheads="1"/>
          </p:cNvSpPr>
          <p:nvPr/>
        </p:nvSpPr>
        <p:spPr bwMode="auto">
          <a:xfrm>
            <a:off x="3714750" y="1905000"/>
            <a:ext cx="2063750" cy="369332"/>
          </a:xfrm>
          <a:prstGeom prst="rect">
            <a:avLst/>
          </a:prstGeom>
          <a:noFill/>
          <a:ln w="9525">
            <a:noFill/>
            <a:miter lim="800000"/>
            <a:headEnd/>
            <a:tailEnd/>
          </a:ln>
        </p:spPr>
        <p:txBody>
          <a:bodyPr>
            <a:prstTxWarp prst="textNoShape">
              <a:avLst/>
            </a:prstTxWarp>
            <a:spAutoFit/>
          </a:bodyPr>
          <a:lstStyle/>
          <a:p>
            <a:pPr>
              <a:spcBef>
                <a:spcPct val="50000"/>
              </a:spcBef>
            </a:pPr>
            <a:r>
              <a:rPr lang="en-US"/>
              <a:t>PRESENT</a:t>
            </a:r>
          </a:p>
        </p:txBody>
      </p:sp>
      <p:sp>
        <p:nvSpPr>
          <p:cNvPr id="7184" name="Text Box 16"/>
          <p:cNvSpPr txBox="1">
            <a:spLocks noChangeArrowheads="1"/>
          </p:cNvSpPr>
          <p:nvPr/>
        </p:nvSpPr>
        <p:spPr bwMode="auto">
          <a:xfrm>
            <a:off x="6880887" y="1905000"/>
            <a:ext cx="937464" cy="369332"/>
          </a:xfrm>
          <a:prstGeom prst="rect">
            <a:avLst/>
          </a:prstGeom>
          <a:noFill/>
          <a:ln w="9525">
            <a:noFill/>
            <a:miter lim="800000"/>
            <a:headEnd/>
            <a:tailEnd/>
          </a:ln>
        </p:spPr>
        <p:txBody>
          <a:bodyPr wrap="none">
            <a:prstTxWarp prst="textNoShape">
              <a:avLst/>
            </a:prstTxWarp>
            <a:spAutoFit/>
          </a:bodyPr>
          <a:lstStyle/>
          <a:p>
            <a:r>
              <a:rPr lang="en-US"/>
              <a:t>FUTURE</a:t>
            </a:r>
          </a:p>
        </p:txBody>
      </p:sp>
      <p:sp>
        <p:nvSpPr>
          <p:cNvPr id="7185" name="Line 17"/>
          <p:cNvSpPr>
            <a:spLocks noChangeShapeType="1"/>
          </p:cNvSpPr>
          <p:nvPr/>
        </p:nvSpPr>
        <p:spPr bwMode="auto">
          <a:xfrm flipH="1">
            <a:off x="2806700" y="5334000"/>
            <a:ext cx="4210050" cy="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7187" name="Text Box 19"/>
          <p:cNvSpPr txBox="1">
            <a:spLocks noChangeArrowheads="1"/>
          </p:cNvSpPr>
          <p:nvPr/>
        </p:nvSpPr>
        <p:spPr bwMode="auto">
          <a:xfrm>
            <a:off x="4127501" y="5410200"/>
            <a:ext cx="1587168" cy="707886"/>
          </a:xfrm>
          <a:prstGeom prst="rect">
            <a:avLst/>
          </a:prstGeom>
          <a:noFill/>
          <a:ln w="9525">
            <a:noFill/>
            <a:miter lim="800000"/>
            <a:headEnd/>
            <a:tailEnd/>
          </a:ln>
        </p:spPr>
        <p:txBody>
          <a:bodyPr wrap="none">
            <a:prstTxWarp prst="textNoShape">
              <a:avLst/>
            </a:prstTxWarp>
            <a:spAutoFit/>
          </a:bodyPr>
          <a:lstStyle/>
          <a:p>
            <a:r>
              <a:rPr lang="en-US" sz="2000" dirty="0"/>
              <a:t>????????</a:t>
            </a:r>
          </a:p>
          <a:p>
            <a:r>
              <a:rPr lang="en-US" sz="2000" dirty="0"/>
              <a:t>Presentiment</a:t>
            </a:r>
          </a:p>
        </p:txBody>
      </p:sp>
      <p:sp>
        <p:nvSpPr>
          <p:cNvPr id="7261" name="Line 93"/>
          <p:cNvSpPr>
            <a:spLocks noChangeShapeType="1"/>
          </p:cNvSpPr>
          <p:nvPr/>
        </p:nvSpPr>
        <p:spPr bwMode="auto">
          <a:xfrm>
            <a:off x="577850" y="2895600"/>
            <a:ext cx="990600" cy="2209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94"/>
          <p:cNvGrpSpPr>
            <a:grpSpLocks/>
          </p:cNvGrpSpPr>
          <p:nvPr/>
        </p:nvGrpSpPr>
        <p:grpSpPr bwMode="auto">
          <a:xfrm>
            <a:off x="0" y="2590800"/>
            <a:ext cx="2889250" cy="609600"/>
            <a:chOff x="3264" y="2112"/>
            <a:chExt cx="1680" cy="384"/>
          </a:xfrm>
        </p:grpSpPr>
        <p:sp>
          <p:nvSpPr>
            <p:cNvPr id="7263" name="Rectangle 95"/>
            <p:cNvSpPr>
              <a:spLocks noChangeArrowheads="1"/>
            </p:cNvSpPr>
            <p:nvPr/>
          </p:nvSpPr>
          <p:spPr bwMode="auto">
            <a:xfrm>
              <a:off x="3264" y="2112"/>
              <a:ext cx="1680" cy="38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7264" name="Text Box 96"/>
            <p:cNvSpPr txBox="1">
              <a:spLocks noChangeArrowheads="1"/>
            </p:cNvSpPr>
            <p:nvPr/>
          </p:nvSpPr>
          <p:spPr bwMode="auto">
            <a:xfrm>
              <a:off x="3475" y="2160"/>
              <a:ext cx="879" cy="233"/>
            </a:xfrm>
            <a:prstGeom prst="rect">
              <a:avLst/>
            </a:prstGeom>
            <a:noFill/>
            <a:ln w="9525">
              <a:noFill/>
              <a:miter lim="800000"/>
              <a:headEnd/>
              <a:tailEnd/>
            </a:ln>
            <a:effectLst/>
          </p:spPr>
          <p:txBody>
            <a:bodyPr wrap="none">
              <a:prstTxWarp prst="textNoShape">
                <a:avLst/>
              </a:prstTxWarp>
              <a:spAutoFit/>
            </a:bodyPr>
            <a:lstStyle/>
            <a:p>
              <a:r>
                <a:rPr lang="en-US">
                  <a:latin typeface="Times" pitchFamily="-107" charset="0"/>
                </a:rPr>
                <a:t>Past outcomes</a:t>
              </a:r>
            </a:p>
          </p:txBody>
        </p:sp>
      </p:grpSp>
      <p:sp>
        <p:nvSpPr>
          <p:cNvPr id="7265" name="Text Box 97"/>
          <p:cNvSpPr txBox="1">
            <a:spLocks noChangeArrowheads="1"/>
          </p:cNvSpPr>
          <p:nvPr/>
        </p:nvSpPr>
        <p:spPr bwMode="auto">
          <a:xfrm>
            <a:off x="165100" y="1981200"/>
            <a:ext cx="646331" cy="369332"/>
          </a:xfrm>
          <a:prstGeom prst="rect">
            <a:avLst/>
          </a:prstGeom>
          <a:noFill/>
          <a:ln w="9525">
            <a:noFill/>
            <a:miter lim="800000"/>
            <a:headEnd/>
            <a:tailEnd/>
          </a:ln>
        </p:spPr>
        <p:txBody>
          <a:bodyPr wrap="none">
            <a:prstTxWarp prst="textNoShape">
              <a:avLst/>
            </a:prstTxWarp>
            <a:spAutoFit/>
          </a:bodyPr>
          <a:lstStyle/>
          <a:p>
            <a:r>
              <a:rPr lang="en-US"/>
              <a:t>PAST</a:t>
            </a:r>
          </a:p>
        </p:txBody>
      </p:sp>
      <p:sp>
        <p:nvSpPr>
          <p:cNvPr id="7266" name="Rectangle 98"/>
          <p:cNvSpPr>
            <a:spLocks noChangeArrowheads="1"/>
          </p:cNvSpPr>
          <p:nvPr/>
        </p:nvSpPr>
        <p:spPr bwMode="auto">
          <a:xfrm>
            <a:off x="0" y="1981200"/>
            <a:ext cx="2971800" cy="2743200"/>
          </a:xfrm>
          <a:prstGeom prst="rect">
            <a:avLst/>
          </a:prstGeom>
          <a:solidFill>
            <a:srgbClr val="F7FFF9">
              <a:alpha val="49001"/>
            </a:srgbClr>
          </a:solidFill>
          <a:ln w="9525">
            <a:noFill/>
            <a:miter lim="800000"/>
            <a:headEnd/>
            <a:tailEnd/>
          </a:ln>
        </p:spPr>
        <p:txBody>
          <a:bodyPr wrap="none" anchor="ctr">
            <a:prstTxWarp prst="textNoShape">
              <a:avLst/>
            </a:prstTxWarp>
          </a:bodyPr>
          <a:lstStyle/>
          <a:p>
            <a:endParaRPr lang="en-US"/>
          </a:p>
        </p:txBody>
      </p:sp>
    </p:spTree>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a:t>Pre-sentiment in IOWA Gambling task?</a:t>
            </a:r>
          </a:p>
        </p:txBody>
      </p:sp>
      <p:sp>
        <p:nvSpPr>
          <p:cNvPr id="8195" name="Rectangle 3"/>
          <p:cNvSpPr>
            <a:spLocks noGrp="1" noChangeArrowheads="1"/>
          </p:cNvSpPr>
          <p:nvPr>
            <p:ph type="body" idx="1"/>
          </p:nvPr>
        </p:nvSpPr>
        <p:spPr/>
        <p:txBody>
          <a:bodyPr>
            <a:normAutofit fontScale="85000" lnSpcReduction="10000"/>
          </a:bodyPr>
          <a:lstStyle/>
          <a:p>
            <a:pPr>
              <a:lnSpc>
                <a:spcPct val="90000"/>
              </a:lnSpc>
              <a:buFontTx/>
              <a:buNone/>
            </a:pPr>
            <a:r>
              <a:rPr lang="en-US" dirty="0"/>
              <a:t>How do we measure presentiment: </a:t>
            </a:r>
          </a:p>
          <a:p>
            <a:pPr>
              <a:lnSpc>
                <a:spcPct val="90000"/>
              </a:lnSpc>
            </a:pPr>
            <a:r>
              <a:rPr lang="en-US" dirty="0"/>
              <a:t>Anticipation of a random event (feedback)</a:t>
            </a:r>
          </a:p>
          <a:p>
            <a:pPr>
              <a:lnSpc>
                <a:spcPct val="90000"/>
              </a:lnSpc>
            </a:pPr>
            <a:r>
              <a:rPr lang="en-US" dirty="0"/>
              <a:t>Two potential outcomes</a:t>
            </a:r>
          </a:p>
          <a:p>
            <a:pPr>
              <a:lnSpc>
                <a:spcPct val="90000"/>
              </a:lnSpc>
            </a:pPr>
            <a:r>
              <a:rPr lang="en-US" dirty="0"/>
              <a:t>One good, one bad</a:t>
            </a:r>
          </a:p>
          <a:p>
            <a:pPr>
              <a:lnSpc>
                <a:spcPct val="90000"/>
              </a:lnSpc>
              <a:buFontTx/>
              <a:buNone/>
            </a:pPr>
            <a:endParaRPr lang="en-US" dirty="0"/>
          </a:p>
          <a:p>
            <a:pPr>
              <a:lnSpc>
                <a:spcPct val="90000"/>
              </a:lnSpc>
              <a:buFontTx/>
              <a:buNone/>
            </a:pPr>
            <a:r>
              <a:rPr lang="en-US" dirty="0"/>
              <a:t>But wait a moment.......</a:t>
            </a:r>
          </a:p>
          <a:p>
            <a:pPr>
              <a:lnSpc>
                <a:spcPct val="90000"/>
              </a:lnSpc>
              <a:buFontTx/>
              <a:buNone/>
            </a:pPr>
            <a:r>
              <a:rPr lang="en-US" dirty="0"/>
              <a:t>There are winning </a:t>
            </a:r>
            <a:r>
              <a:rPr lang="en-US" dirty="0" smtClean="0"/>
              <a:t>and </a:t>
            </a:r>
            <a:r>
              <a:rPr lang="en-US" dirty="0"/>
              <a:t>loosing cards in all the decks!</a:t>
            </a:r>
          </a:p>
          <a:p>
            <a:pPr>
              <a:lnSpc>
                <a:spcPct val="90000"/>
              </a:lnSpc>
              <a:buFontTx/>
              <a:buNone/>
            </a:pPr>
            <a:endParaRPr lang="en-US" dirty="0"/>
          </a:p>
          <a:p>
            <a:pPr>
              <a:lnSpc>
                <a:spcPct val="90000"/>
              </a:lnSpc>
              <a:buFontTx/>
              <a:buNone/>
            </a:pPr>
            <a:r>
              <a:rPr lang="en-US" dirty="0"/>
              <a:t>So: Do not average SC over bad en good decks but over the winning and loosing cards within the decks!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a:t>Skin Conductance in gambling task</a:t>
            </a:r>
            <a:br>
              <a:rPr lang="en-US"/>
            </a:br>
            <a:r>
              <a:rPr lang="en-US" sz="2800"/>
              <a:t>split for Winning &amp; Loosing cards</a:t>
            </a:r>
            <a:endParaRPr lang="en-US"/>
          </a:p>
        </p:txBody>
      </p:sp>
      <p:sp>
        <p:nvSpPr>
          <p:cNvPr id="45059" name="Freeform 3"/>
          <p:cNvSpPr>
            <a:spLocks/>
          </p:cNvSpPr>
          <p:nvPr/>
        </p:nvSpPr>
        <p:spPr bwMode="auto">
          <a:xfrm>
            <a:off x="4333875" y="4946651"/>
            <a:ext cx="3659717" cy="923925"/>
          </a:xfrm>
          <a:custGeom>
            <a:avLst/>
            <a:gdLst/>
            <a:ahLst/>
            <a:cxnLst>
              <a:cxn ang="0">
                <a:pos x="0" y="476"/>
              </a:cxn>
              <a:cxn ang="0">
                <a:pos x="240" y="436"/>
              </a:cxn>
              <a:cxn ang="0">
                <a:pos x="512" y="468"/>
              </a:cxn>
              <a:cxn ang="0">
                <a:pos x="944" y="532"/>
              </a:cxn>
              <a:cxn ang="0">
                <a:pos x="1336" y="164"/>
              </a:cxn>
              <a:cxn ang="0">
                <a:pos x="1576" y="36"/>
              </a:cxn>
              <a:cxn ang="0">
                <a:pos x="2128" y="380"/>
              </a:cxn>
            </a:cxnLst>
            <a:rect l="0" t="0" r="r" b="b"/>
            <a:pathLst>
              <a:path w="2128" h="582">
                <a:moveTo>
                  <a:pt x="0" y="476"/>
                </a:moveTo>
                <a:cubicBezTo>
                  <a:pt x="77" y="456"/>
                  <a:pt x="154" y="437"/>
                  <a:pt x="240" y="436"/>
                </a:cubicBezTo>
                <a:cubicBezTo>
                  <a:pt x="325" y="434"/>
                  <a:pt x="394" y="452"/>
                  <a:pt x="512" y="468"/>
                </a:cubicBezTo>
                <a:cubicBezTo>
                  <a:pt x="629" y="484"/>
                  <a:pt x="806" y="582"/>
                  <a:pt x="944" y="532"/>
                </a:cubicBezTo>
                <a:cubicBezTo>
                  <a:pt x="1081" y="481"/>
                  <a:pt x="1230" y="246"/>
                  <a:pt x="1336" y="164"/>
                </a:cubicBezTo>
                <a:cubicBezTo>
                  <a:pt x="1441" y="81"/>
                  <a:pt x="1444" y="0"/>
                  <a:pt x="1576" y="36"/>
                </a:cubicBezTo>
                <a:cubicBezTo>
                  <a:pt x="1707" y="71"/>
                  <a:pt x="1917" y="225"/>
                  <a:pt x="2128" y="38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45060" name="Freeform 4"/>
          <p:cNvSpPr>
            <a:spLocks/>
          </p:cNvSpPr>
          <p:nvPr/>
        </p:nvSpPr>
        <p:spPr bwMode="auto">
          <a:xfrm>
            <a:off x="1004359" y="5702300"/>
            <a:ext cx="3274483" cy="520700"/>
          </a:xfrm>
          <a:custGeom>
            <a:avLst/>
            <a:gdLst/>
            <a:ahLst/>
            <a:cxnLst>
              <a:cxn ang="0">
                <a:pos x="0" y="328"/>
              </a:cxn>
              <a:cxn ang="0">
                <a:pos x="744" y="256"/>
              </a:cxn>
              <a:cxn ang="0">
                <a:pos x="1336" y="48"/>
              </a:cxn>
              <a:cxn ang="0">
                <a:pos x="1568" y="80"/>
              </a:cxn>
              <a:cxn ang="0">
                <a:pos x="1904" y="0"/>
              </a:cxn>
            </a:cxnLst>
            <a:rect l="0" t="0" r="r" b="b"/>
            <a:pathLst>
              <a:path w="1904" h="328">
                <a:moveTo>
                  <a:pt x="0" y="328"/>
                </a:moveTo>
                <a:cubicBezTo>
                  <a:pt x="260" y="315"/>
                  <a:pt x="521" y="302"/>
                  <a:pt x="744" y="256"/>
                </a:cubicBezTo>
                <a:cubicBezTo>
                  <a:pt x="966" y="209"/>
                  <a:pt x="1198" y="77"/>
                  <a:pt x="1336" y="48"/>
                </a:cubicBezTo>
                <a:cubicBezTo>
                  <a:pt x="1473" y="18"/>
                  <a:pt x="1473" y="88"/>
                  <a:pt x="1568" y="80"/>
                </a:cubicBezTo>
                <a:cubicBezTo>
                  <a:pt x="1662" y="72"/>
                  <a:pt x="1844" y="10"/>
                  <a:pt x="1904" y="0"/>
                </a:cubicBezTo>
              </a:path>
            </a:pathLst>
          </a:custGeom>
          <a:noFill/>
          <a:ln w="28575" cmpd="sng">
            <a:solidFill>
              <a:schemeClr val="bg2"/>
            </a:solidFill>
            <a:round/>
            <a:headEnd/>
            <a:tailEnd/>
          </a:ln>
          <a:effectLst/>
        </p:spPr>
        <p:txBody>
          <a:bodyPr wrap="none" anchor="ctr">
            <a:prstTxWarp prst="textNoShape">
              <a:avLst/>
            </a:prstTxWarp>
          </a:bodyPr>
          <a:lstStyle/>
          <a:p>
            <a:endParaRPr lang="en-US"/>
          </a:p>
        </p:txBody>
      </p:sp>
      <p:sp>
        <p:nvSpPr>
          <p:cNvPr id="45061" name="Line 5"/>
          <p:cNvSpPr>
            <a:spLocks noChangeShapeType="1"/>
          </p:cNvSpPr>
          <p:nvPr/>
        </p:nvSpPr>
        <p:spPr bwMode="auto">
          <a:xfrm>
            <a:off x="889133" y="6248400"/>
            <a:ext cx="7778617" cy="0"/>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1031875" y="4586288"/>
            <a:ext cx="6961717" cy="1663700"/>
            <a:chOff x="672" y="2016"/>
            <a:chExt cx="4048" cy="1384"/>
          </a:xfrm>
        </p:grpSpPr>
        <p:sp>
          <p:nvSpPr>
            <p:cNvPr id="45062" name="Freeform 6"/>
            <p:cNvSpPr>
              <a:spLocks/>
            </p:cNvSpPr>
            <p:nvPr/>
          </p:nvSpPr>
          <p:spPr bwMode="auto">
            <a:xfrm>
              <a:off x="2592" y="2016"/>
              <a:ext cx="2128" cy="870"/>
            </a:xfrm>
            <a:custGeom>
              <a:avLst/>
              <a:gdLst/>
              <a:ahLst/>
              <a:cxnLst>
                <a:cxn ang="0">
                  <a:pos x="0" y="476"/>
                </a:cxn>
                <a:cxn ang="0">
                  <a:pos x="240" y="436"/>
                </a:cxn>
                <a:cxn ang="0">
                  <a:pos x="512" y="468"/>
                </a:cxn>
                <a:cxn ang="0">
                  <a:pos x="944" y="532"/>
                </a:cxn>
                <a:cxn ang="0">
                  <a:pos x="1336" y="164"/>
                </a:cxn>
                <a:cxn ang="0">
                  <a:pos x="1576" y="36"/>
                </a:cxn>
                <a:cxn ang="0">
                  <a:pos x="2128" y="380"/>
                </a:cxn>
              </a:cxnLst>
              <a:rect l="0" t="0" r="r" b="b"/>
              <a:pathLst>
                <a:path w="2128" h="582">
                  <a:moveTo>
                    <a:pt x="0" y="476"/>
                  </a:moveTo>
                  <a:cubicBezTo>
                    <a:pt x="77" y="456"/>
                    <a:pt x="154" y="437"/>
                    <a:pt x="240" y="436"/>
                  </a:cubicBezTo>
                  <a:cubicBezTo>
                    <a:pt x="325" y="434"/>
                    <a:pt x="394" y="452"/>
                    <a:pt x="512" y="468"/>
                  </a:cubicBezTo>
                  <a:cubicBezTo>
                    <a:pt x="629" y="484"/>
                    <a:pt x="806" y="582"/>
                    <a:pt x="944" y="532"/>
                  </a:cubicBezTo>
                  <a:cubicBezTo>
                    <a:pt x="1081" y="481"/>
                    <a:pt x="1230" y="246"/>
                    <a:pt x="1336" y="164"/>
                  </a:cubicBezTo>
                  <a:cubicBezTo>
                    <a:pt x="1441" y="81"/>
                    <a:pt x="1444" y="0"/>
                    <a:pt x="1576" y="36"/>
                  </a:cubicBezTo>
                  <a:cubicBezTo>
                    <a:pt x="1707" y="71"/>
                    <a:pt x="1917" y="225"/>
                    <a:pt x="2128" y="380"/>
                  </a:cubicBezTo>
                </a:path>
              </a:pathLst>
            </a:custGeom>
            <a:noFill/>
            <a:ln w="28575" cmpd="sng">
              <a:solidFill>
                <a:srgbClr val="B81F18"/>
              </a:solidFill>
              <a:round/>
              <a:headEnd/>
              <a:tailEnd/>
            </a:ln>
            <a:effectLst/>
          </p:spPr>
          <p:txBody>
            <a:bodyPr wrap="none" anchor="ctr">
              <a:prstTxWarp prst="textNoShape">
                <a:avLst/>
              </a:prstTxWarp>
            </a:bodyPr>
            <a:lstStyle/>
            <a:p>
              <a:endParaRPr lang="en-US"/>
            </a:p>
          </p:txBody>
        </p:sp>
        <p:sp>
          <p:nvSpPr>
            <p:cNvPr id="45063" name="Freeform 7"/>
            <p:cNvSpPr>
              <a:spLocks/>
            </p:cNvSpPr>
            <p:nvPr/>
          </p:nvSpPr>
          <p:spPr bwMode="auto">
            <a:xfrm>
              <a:off x="672" y="2736"/>
              <a:ext cx="1904" cy="664"/>
            </a:xfrm>
            <a:custGeom>
              <a:avLst/>
              <a:gdLst/>
              <a:ahLst/>
              <a:cxnLst>
                <a:cxn ang="0">
                  <a:pos x="0" y="328"/>
                </a:cxn>
                <a:cxn ang="0">
                  <a:pos x="744" y="256"/>
                </a:cxn>
                <a:cxn ang="0">
                  <a:pos x="1336" y="48"/>
                </a:cxn>
                <a:cxn ang="0">
                  <a:pos x="1568" y="80"/>
                </a:cxn>
                <a:cxn ang="0">
                  <a:pos x="1904" y="0"/>
                </a:cxn>
              </a:cxnLst>
              <a:rect l="0" t="0" r="r" b="b"/>
              <a:pathLst>
                <a:path w="1904" h="328">
                  <a:moveTo>
                    <a:pt x="0" y="328"/>
                  </a:moveTo>
                  <a:cubicBezTo>
                    <a:pt x="260" y="315"/>
                    <a:pt x="521" y="302"/>
                    <a:pt x="744" y="256"/>
                  </a:cubicBezTo>
                  <a:cubicBezTo>
                    <a:pt x="966" y="209"/>
                    <a:pt x="1198" y="77"/>
                    <a:pt x="1336" y="48"/>
                  </a:cubicBezTo>
                  <a:cubicBezTo>
                    <a:pt x="1473" y="18"/>
                    <a:pt x="1473" y="88"/>
                    <a:pt x="1568" y="80"/>
                  </a:cubicBezTo>
                  <a:cubicBezTo>
                    <a:pt x="1662" y="72"/>
                    <a:pt x="1844" y="10"/>
                    <a:pt x="1904" y="0"/>
                  </a:cubicBezTo>
                </a:path>
              </a:pathLst>
            </a:custGeom>
            <a:noFill/>
            <a:ln w="28575" cmpd="sng">
              <a:solidFill>
                <a:srgbClr val="B81F18"/>
              </a:solidFill>
              <a:round/>
              <a:headEnd/>
              <a:tailEnd/>
            </a:ln>
            <a:effectLst/>
          </p:spPr>
          <p:txBody>
            <a:bodyPr wrap="none" anchor="ctr">
              <a:prstTxWarp prst="textNoShape">
                <a:avLst/>
              </a:prstTxWarp>
            </a:bodyPr>
            <a:lstStyle/>
            <a:p>
              <a:endParaRPr lang="en-US"/>
            </a:p>
          </p:txBody>
        </p:sp>
      </p:grpSp>
      <p:sp>
        <p:nvSpPr>
          <p:cNvPr id="45065" name="Text Box 9"/>
          <p:cNvSpPr txBox="1">
            <a:spLocks noChangeArrowheads="1"/>
          </p:cNvSpPr>
          <p:nvPr/>
        </p:nvSpPr>
        <p:spPr bwMode="auto">
          <a:xfrm>
            <a:off x="1315641" y="4800601"/>
            <a:ext cx="2510896" cy="369332"/>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latin typeface="Times New Roman" pitchFamily="-107" charset="0"/>
              </a:rPr>
              <a:t>Preparation</a:t>
            </a:r>
            <a:endParaRPr lang="en-US" sz="3000">
              <a:solidFill>
                <a:schemeClr val="bg2"/>
              </a:solidFill>
              <a:latin typeface="Times New Roman" pitchFamily="-107" charset="0"/>
            </a:endParaRPr>
          </a:p>
        </p:txBody>
      </p:sp>
      <p:grpSp>
        <p:nvGrpSpPr>
          <p:cNvPr id="3" name="Group 10"/>
          <p:cNvGrpSpPr>
            <a:grpSpLocks/>
          </p:cNvGrpSpPr>
          <p:nvPr/>
        </p:nvGrpSpPr>
        <p:grpSpPr bwMode="auto">
          <a:xfrm>
            <a:off x="3131742" y="4114800"/>
            <a:ext cx="2170377" cy="2135188"/>
            <a:chOff x="1821" y="2592"/>
            <a:chExt cx="1262" cy="1345"/>
          </a:xfrm>
        </p:grpSpPr>
        <p:sp>
          <p:nvSpPr>
            <p:cNvPr id="45067" name="Text Box 11"/>
            <p:cNvSpPr txBox="1">
              <a:spLocks noChangeArrowheads="1"/>
            </p:cNvSpPr>
            <p:nvPr/>
          </p:nvSpPr>
          <p:spPr bwMode="auto">
            <a:xfrm>
              <a:off x="1821" y="2592"/>
              <a:ext cx="1262" cy="233"/>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spcBef>
                  <a:spcPct val="50000"/>
                </a:spcBef>
              </a:pPr>
              <a:r>
                <a:rPr lang="en-US" b="1">
                  <a:latin typeface="Times New Roman" pitchFamily="-107" charset="0"/>
                </a:rPr>
                <a:t>Draws</a:t>
              </a:r>
              <a:r>
                <a:rPr lang="en-US" b="1">
                  <a:solidFill>
                    <a:schemeClr val="bg2"/>
                  </a:solidFill>
                  <a:latin typeface="Times New Roman" pitchFamily="-107" charset="0"/>
                </a:rPr>
                <a:t> </a:t>
              </a:r>
              <a:r>
                <a:rPr lang="en-US" b="1">
                  <a:latin typeface="Times New Roman" pitchFamily="-107" charset="0"/>
                </a:rPr>
                <a:t>card</a:t>
              </a:r>
              <a:endParaRPr lang="en-US" sz="3000">
                <a:solidFill>
                  <a:schemeClr val="bg2"/>
                </a:solidFill>
                <a:latin typeface="Times New Roman" pitchFamily="-107" charset="0"/>
              </a:endParaRPr>
            </a:p>
          </p:txBody>
        </p:sp>
        <p:sp>
          <p:nvSpPr>
            <p:cNvPr id="45068" name="Line 12"/>
            <p:cNvSpPr>
              <a:spLocks noChangeShapeType="1"/>
            </p:cNvSpPr>
            <p:nvPr/>
          </p:nvSpPr>
          <p:spPr bwMode="auto">
            <a:xfrm>
              <a:off x="2493" y="2880"/>
              <a:ext cx="0" cy="1057"/>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grpSp>
        <p:nvGrpSpPr>
          <p:cNvPr id="4" name="Group 15"/>
          <p:cNvGrpSpPr>
            <a:grpSpLocks/>
          </p:cNvGrpSpPr>
          <p:nvPr/>
        </p:nvGrpSpPr>
        <p:grpSpPr bwMode="auto">
          <a:xfrm>
            <a:off x="5035550" y="3962400"/>
            <a:ext cx="4044950" cy="2286000"/>
            <a:chOff x="2973" y="2832"/>
            <a:chExt cx="2352" cy="1094"/>
          </a:xfrm>
        </p:grpSpPr>
        <p:sp>
          <p:nvSpPr>
            <p:cNvPr id="45072" name="Text Box 16"/>
            <p:cNvSpPr txBox="1">
              <a:spLocks noChangeArrowheads="1"/>
            </p:cNvSpPr>
            <p:nvPr/>
          </p:nvSpPr>
          <p:spPr bwMode="auto">
            <a:xfrm>
              <a:off x="2973" y="2832"/>
              <a:ext cx="2352" cy="177"/>
            </a:xfrm>
            <a:prstGeom prst="rect">
              <a:avLst/>
            </a:prstGeom>
            <a:solidFill>
              <a:schemeClr val="folHlink"/>
            </a:solidFill>
            <a:ln w="9525">
              <a:solidFill>
                <a:schemeClr val="bg2"/>
              </a:solidFill>
              <a:miter lim="800000"/>
              <a:headEnd/>
              <a:tailEnd/>
            </a:ln>
            <a:effectLst/>
          </p:spPr>
          <p:txBody>
            <a:bodyPr>
              <a:prstTxWarp prst="textNoShape">
                <a:avLst/>
              </a:prstTxWarp>
              <a:spAutoFit/>
            </a:bodyPr>
            <a:lstStyle/>
            <a:p>
              <a:pPr algn="ctr">
                <a:spcBef>
                  <a:spcPct val="50000"/>
                </a:spcBef>
              </a:pPr>
              <a:r>
                <a:rPr lang="en-US" b="1">
                  <a:latin typeface="Times New Roman" pitchFamily="-107" charset="0"/>
                </a:rPr>
                <a:t>Feedback: win or loss</a:t>
              </a:r>
              <a:endParaRPr lang="en-US" sz="3000">
                <a:solidFill>
                  <a:schemeClr val="bg2"/>
                </a:solidFill>
                <a:latin typeface="Times New Roman" pitchFamily="-107" charset="0"/>
              </a:endParaRPr>
            </a:p>
          </p:txBody>
        </p:sp>
        <p:sp>
          <p:nvSpPr>
            <p:cNvPr id="45073" name="Line 17"/>
            <p:cNvSpPr>
              <a:spLocks noChangeShapeType="1"/>
            </p:cNvSpPr>
            <p:nvPr/>
          </p:nvSpPr>
          <p:spPr bwMode="auto">
            <a:xfrm>
              <a:off x="2973" y="3072"/>
              <a:ext cx="0" cy="854"/>
            </a:xfrm>
            <a:prstGeom prst="line">
              <a:avLst/>
            </a:prstGeom>
            <a:noFill/>
            <a:ln w="38100">
              <a:solidFill>
                <a:schemeClr val="bg2"/>
              </a:solidFill>
              <a:miter lim="800000"/>
              <a:headEnd/>
              <a:tailEnd type="triangle" w="med" len="med"/>
            </a:ln>
            <a:effectLst/>
          </p:spPr>
          <p:txBody>
            <a:bodyPr wrap="none" anchor="ctr">
              <a:prstTxWarp prst="textNoShape">
                <a:avLst/>
              </a:prstTxWarp>
            </a:bodyPr>
            <a:lstStyle/>
            <a:p>
              <a:endParaRPr lang="en-US"/>
            </a:p>
          </p:txBody>
        </p:sp>
      </p:grpSp>
      <p:sp>
        <p:nvSpPr>
          <p:cNvPr id="45074" name="Text Box 18"/>
          <p:cNvSpPr txBox="1">
            <a:spLocks noChangeArrowheads="1"/>
          </p:cNvSpPr>
          <p:nvPr/>
        </p:nvSpPr>
        <p:spPr bwMode="auto">
          <a:xfrm>
            <a:off x="7842250" y="4724400"/>
            <a:ext cx="9906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B81F18"/>
                </a:solidFill>
              </a:rPr>
              <a:t>Loss</a:t>
            </a:r>
          </a:p>
        </p:txBody>
      </p:sp>
      <p:sp>
        <p:nvSpPr>
          <p:cNvPr id="45075" name="Text Box 19"/>
          <p:cNvSpPr txBox="1">
            <a:spLocks noChangeArrowheads="1"/>
          </p:cNvSpPr>
          <p:nvPr/>
        </p:nvSpPr>
        <p:spPr bwMode="auto">
          <a:xfrm>
            <a:off x="8007351" y="5486400"/>
            <a:ext cx="564277" cy="369332"/>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Win</a:t>
            </a:r>
            <a:endParaRPr lang="en-US"/>
          </a:p>
        </p:txBody>
      </p:sp>
      <p:sp>
        <p:nvSpPr>
          <p:cNvPr id="45076" name="Text Box 20"/>
          <p:cNvSpPr txBox="1">
            <a:spLocks noChangeArrowheads="1"/>
          </p:cNvSpPr>
          <p:nvPr/>
        </p:nvSpPr>
        <p:spPr bwMode="auto">
          <a:xfrm>
            <a:off x="7594600" y="6400800"/>
            <a:ext cx="1403350" cy="369332"/>
          </a:xfrm>
          <a:prstGeom prst="rect">
            <a:avLst/>
          </a:prstGeom>
          <a:noFill/>
          <a:ln w="9525">
            <a:noFill/>
            <a:miter lim="800000"/>
            <a:headEnd/>
            <a:tailEnd/>
          </a:ln>
        </p:spPr>
        <p:txBody>
          <a:bodyPr>
            <a:prstTxWarp prst="textNoShape">
              <a:avLst/>
            </a:prstTxWarp>
            <a:spAutoFit/>
          </a:bodyPr>
          <a:lstStyle/>
          <a:p>
            <a:pPr>
              <a:spcBef>
                <a:spcPct val="50000"/>
              </a:spcBef>
            </a:pPr>
            <a:r>
              <a:rPr lang="en-US"/>
              <a:t>time</a:t>
            </a:r>
          </a:p>
        </p:txBody>
      </p:sp>
      <p:sp>
        <p:nvSpPr>
          <p:cNvPr id="45077" name="Text Box 21"/>
          <p:cNvSpPr txBox="1">
            <a:spLocks noChangeArrowheads="1"/>
          </p:cNvSpPr>
          <p:nvPr/>
        </p:nvSpPr>
        <p:spPr bwMode="auto">
          <a:xfrm>
            <a:off x="1073150" y="1981201"/>
            <a:ext cx="8337550" cy="240065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t>Win or loose is random (future) condition</a:t>
            </a:r>
          </a:p>
          <a:p>
            <a:pPr>
              <a:spcBef>
                <a:spcPct val="50000"/>
              </a:spcBef>
            </a:pPr>
            <a:r>
              <a:rPr lang="en-US" sz="2400" dirty="0"/>
              <a:t>Response larger for loss</a:t>
            </a:r>
          </a:p>
          <a:p>
            <a:pPr>
              <a:spcBef>
                <a:spcPct val="50000"/>
              </a:spcBef>
            </a:pPr>
            <a:r>
              <a:rPr lang="en-US" sz="2400" dirty="0"/>
              <a:t>Anticipation is 20% larger for future loss!</a:t>
            </a:r>
          </a:p>
          <a:p>
            <a:pPr>
              <a:spcBef>
                <a:spcPct val="50000"/>
              </a:spcBef>
            </a:pPr>
            <a:endParaRPr lang="en-US" dirty="0"/>
          </a:p>
          <a:p>
            <a:pPr>
              <a:spcBef>
                <a:spcPct val="50000"/>
              </a:spcBef>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ipe(left)">
                                      <p:cBhvr>
                                        <p:cTn id="7" dur="500"/>
                                        <p:tgtEl>
                                          <p:spTgt spid="4505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wipe(left)">
                                      <p:cBhvr>
                                        <p:cTn id="11" dur="500"/>
                                        <p:tgtEl>
                                          <p:spTgt spid="4506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506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060" grpId="0" animBg="1"/>
      <p:bldP spid="45065" grpId="0" animBg="1"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a:t>CARD!-analysis </a:t>
            </a:r>
            <a:r>
              <a:rPr lang="en-US" dirty="0" err="1"/>
              <a:t>Damasio’s</a:t>
            </a:r>
            <a:r>
              <a:rPr lang="en-US" dirty="0"/>
              <a:t> Gambling experiment</a:t>
            </a:r>
          </a:p>
        </p:txBody>
      </p:sp>
      <p:pic>
        <p:nvPicPr>
          <p:cNvPr id="9219"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988079" y="2159000"/>
            <a:ext cx="5929842" cy="2540000"/>
          </a:xfrm>
          <a:prstGeom prst="rect">
            <a:avLst/>
          </a:prstGeom>
          <a:noFill/>
          <a:ln w="9525">
            <a:noFill/>
            <a:miter lim="800000"/>
            <a:headEnd/>
            <a:tailEnd/>
          </a:ln>
          <a:effectLst/>
        </p:spPr>
      </p:pic>
      <p:sp>
        <p:nvSpPr>
          <p:cNvPr id="9220" name="Text Box 4"/>
          <p:cNvSpPr txBox="1">
            <a:spLocks noChangeArrowheads="1"/>
          </p:cNvSpPr>
          <p:nvPr/>
        </p:nvSpPr>
        <p:spPr bwMode="auto">
          <a:xfrm>
            <a:off x="1898650" y="5105400"/>
            <a:ext cx="6026150" cy="1403350"/>
          </a:xfrm>
          <a:prstGeom prst="rect">
            <a:avLst/>
          </a:prstGeom>
          <a:noFill/>
          <a:ln w="9525">
            <a:noFill/>
            <a:miter lim="800000"/>
            <a:headEnd/>
            <a:tailEnd/>
          </a:ln>
          <a:effectLst/>
        </p:spPr>
        <p:txBody>
          <a:bodyPr>
            <a:prstTxWarp prst="textNoShape">
              <a:avLst/>
            </a:prstTxWarp>
            <a:spAutoFit/>
          </a:bodyPr>
          <a:lstStyle/>
          <a:p>
            <a:pPr>
              <a:spcBef>
                <a:spcPct val="50000"/>
              </a:spcBef>
              <a:buFontTx/>
              <a:buChar char="•"/>
            </a:pPr>
            <a:r>
              <a:rPr lang="en-US" sz="3000">
                <a:latin typeface="Times New Roman" pitchFamily="-107" charset="0"/>
              </a:rPr>
              <a:t> </a:t>
            </a:r>
            <a:r>
              <a:rPr lang="en-US" sz="2800">
                <a:latin typeface="Times New Roman" pitchFamily="-107" charset="0"/>
              </a:rPr>
              <a:t>t = 1.634; df=117 ; p =0.053</a:t>
            </a:r>
          </a:p>
          <a:p>
            <a:endParaRPr lang="en-US" sz="2800">
              <a:latin typeface="Times New Roman" pitchFamily="-107" charset="0"/>
            </a:endParaRPr>
          </a:p>
          <a:p>
            <a:r>
              <a:rPr lang="en-US" sz="2800">
                <a:latin typeface="Times New Roman" pitchFamily="-107" charset="0"/>
              </a:rPr>
              <a:t>• Presentiment effect : 20%!</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42950" y="0"/>
            <a:ext cx="8420100" cy="1143000"/>
          </a:xfrm>
          <a:effectLst>
            <a:outerShdw blurRad="63500" dist="38099" dir="2700000" algn="ctr" rotWithShape="0">
              <a:schemeClr val="bg2">
                <a:alpha val="74998"/>
              </a:schemeClr>
            </a:outerShdw>
          </a:effectLst>
        </p:spPr>
        <p:txBody>
          <a:bodyPr/>
          <a:lstStyle/>
          <a:p>
            <a:r>
              <a:rPr lang="en-US" sz="4000" dirty="0" smtClean="0">
                <a:solidFill>
                  <a:srgbClr val="000000"/>
                </a:solidFill>
                <a:latin typeface="+mn-lt"/>
              </a:rPr>
              <a:t>Animal Fear Study (1999)</a:t>
            </a:r>
            <a:endParaRPr lang="en-US" sz="4000" dirty="0">
              <a:solidFill>
                <a:srgbClr val="000000"/>
              </a:solidFill>
              <a:latin typeface="+mn-lt"/>
            </a:endParaRPr>
          </a:p>
        </p:txBody>
      </p:sp>
      <p:sp>
        <p:nvSpPr>
          <p:cNvPr id="17411" name="Rectangle 3"/>
          <p:cNvSpPr>
            <a:spLocks noChangeArrowheads="1"/>
          </p:cNvSpPr>
          <p:nvPr/>
        </p:nvSpPr>
        <p:spPr bwMode="auto">
          <a:xfrm>
            <a:off x="1733550" y="1614488"/>
            <a:ext cx="6521450" cy="4402138"/>
          </a:xfrm>
          <a:prstGeom prst="rect">
            <a:avLst/>
          </a:prstGeom>
          <a:solidFill>
            <a:srgbClr val="C6D9F1"/>
          </a:solidFill>
          <a:ln w="9525">
            <a:solidFill>
              <a:schemeClr val="accent2"/>
            </a:solidFill>
            <a:miter lim="800000"/>
            <a:headEnd/>
            <a:tailEnd/>
          </a:ln>
        </p:spPr>
        <p:txBody>
          <a:bodyPr>
            <a:prstTxWarp prst="textNoShape">
              <a:avLst/>
            </a:prstTxWarp>
          </a:bodyPr>
          <a:lstStyle/>
          <a:p>
            <a:endParaRPr lang="en-US">
              <a:latin typeface="Times New Roman" pitchFamily="-65" charset="0"/>
            </a:endParaRPr>
          </a:p>
        </p:txBody>
      </p:sp>
      <p:sp>
        <p:nvSpPr>
          <p:cNvPr id="17412" name="Rectangle 4"/>
          <p:cNvSpPr>
            <a:spLocks noChangeArrowheads="1"/>
          </p:cNvSpPr>
          <p:nvPr/>
        </p:nvSpPr>
        <p:spPr bwMode="auto">
          <a:xfrm rot="-5379269">
            <a:off x="888409" y="4391855"/>
            <a:ext cx="2269852" cy="353943"/>
          </a:xfrm>
          <a:prstGeom prst="rect">
            <a:avLst/>
          </a:prstGeom>
          <a:noFill/>
          <a:ln w="9525">
            <a:noFill/>
            <a:miter lim="800000"/>
            <a:headEnd/>
            <a:tailEnd/>
          </a:ln>
        </p:spPr>
        <p:txBody>
          <a:bodyPr wrap="none" lIns="0" tIns="0" rIns="0" bIns="0">
            <a:prstTxWarp prst="textNoShape">
              <a:avLst/>
            </a:prstTxWarp>
            <a:spAutoFit/>
          </a:bodyPr>
          <a:lstStyle/>
          <a:p>
            <a:r>
              <a:rPr lang="en-US" sz="2300" dirty="0">
                <a:solidFill>
                  <a:srgbClr val="000000"/>
                </a:solidFill>
                <a:latin typeface="Times" pitchFamily="-65" charset="0"/>
              </a:rPr>
              <a:t>Skin </a:t>
            </a:r>
            <a:r>
              <a:rPr lang="en-US" sz="2300" b="1" dirty="0">
                <a:solidFill>
                  <a:srgbClr val="000000"/>
                </a:solidFill>
                <a:latin typeface="Times" pitchFamily="-65" charset="0"/>
              </a:rPr>
              <a:t>Conductance</a:t>
            </a:r>
            <a:endParaRPr lang="en-US" sz="2800" b="1" dirty="0">
              <a:latin typeface="Times" pitchFamily="-65" charset="0"/>
            </a:endParaRPr>
          </a:p>
        </p:txBody>
      </p:sp>
      <p:sp>
        <p:nvSpPr>
          <p:cNvPr id="17418" name="Line 10"/>
          <p:cNvSpPr>
            <a:spLocks noChangeShapeType="1"/>
          </p:cNvSpPr>
          <p:nvPr/>
        </p:nvSpPr>
        <p:spPr bwMode="auto">
          <a:xfrm flipV="1">
            <a:off x="1816100" y="5711826"/>
            <a:ext cx="6287558" cy="0"/>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17419" name="Text Box 11"/>
          <p:cNvSpPr txBox="1">
            <a:spLocks noChangeArrowheads="1"/>
          </p:cNvSpPr>
          <p:nvPr/>
        </p:nvSpPr>
        <p:spPr bwMode="auto">
          <a:xfrm>
            <a:off x="6714067" y="5500688"/>
            <a:ext cx="963083"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000000"/>
                </a:solidFill>
                <a:latin typeface="Times" pitchFamily="-65" charset="0"/>
              </a:rPr>
              <a:t>time</a:t>
            </a:r>
          </a:p>
        </p:txBody>
      </p:sp>
      <p:sp>
        <p:nvSpPr>
          <p:cNvPr id="17421" name="Freeform 13"/>
          <p:cNvSpPr>
            <a:spLocks/>
          </p:cNvSpPr>
          <p:nvPr/>
        </p:nvSpPr>
        <p:spPr bwMode="auto">
          <a:xfrm>
            <a:off x="5200650" y="5178426"/>
            <a:ext cx="894292" cy="190500"/>
          </a:xfrm>
          <a:custGeom>
            <a:avLst/>
            <a:gdLst/>
            <a:ahLst/>
            <a:cxnLst>
              <a:cxn ang="0">
                <a:pos x="0" y="48"/>
              </a:cxn>
              <a:cxn ang="0">
                <a:pos x="296" y="112"/>
              </a:cxn>
              <a:cxn ang="0">
                <a:pos x="520" y="0"/>
              </a:cxn>
            </a:cxnLst>
            <a:rect l="0" t="0" r="r" b="b"/>
            <a:pathLst>
              <a:path w="520" h="120">
                <a:moveTo>
                  <a:pt x="0" y="48"/>
                </a:moveTo>
                <a:cubicBezTo>
                  <a:pt x="104" y="84"/>
                  <a:pt x="209" y="120"/>
                  <a:pt x="296" y="112"/>
                </a:cubicBezTo>
                <a:cubicBezTo>
                  <a:pt x="382" y="104"/>
                  <a:pt x="451" y="52"/>
                  <a:pt x="520" y="0"/>
                </a:cubicBezTo>
              </a:path>
            </a:pathLst>
          </a:custGeom>
          <a:noFill/>
          <a:ln w="38100" cmpd="sng">
            <a:solidFill>
              <a:schemeClr val="hlink"/>
            </a:solidFill>
            <a:round/>
            <a:headEnd/>
            <a:tailEnd/>
          </a:ln>
          <a:effectLst/>
        </p:spPr>
        <p:txBody>
          <a:bodyPr wrap="none" anchor="ctr">
            <a:prstTxWarp prst="textNoShape">
              <a:avLst/>
            </a:prstTxWarp>
          </a:bodyPr>
          <a:lstStyle/>
          <a:p>
            <a:endParaRPr lang="en-US"/>
          </a:p>
        </p:txBody>
      </p:sp>
      <p:sp>
        <p:nvSpPr>
          <p:cNvPr id="17423" name="Text Box 15"/>
          <p:cNvSpPr txBox="1">
            <a:spLocks noChangeArrowheads="1"/>
          </p:cNvSpPr>
          <p:nvPr/>
        </p:nvSpPr>
        <p:spPr bwMode="auto">
          <a:xfrm>
            <a:off x="6246284" y="2282826"/>
            <a:ext cx="2077508" cy="5191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6850 </a:t>
            </a:r>
            <a:r>
              <a:rPr lang="en-US" sz="2800" dirty="0" err="1">
                <a:solidFill>
                  <a:srgbClr val="890C1C"/>
                </a:solidFill>
                <a:latin typeface="Times" pitchFamily="-65" charset="0"/>
              </a:rPr>
              <a:t>msec</a:t>
            </a:r>
            <a:endParaRPr lang="en-US" sz="2800" dirty="0">
              <a:solidFill>
                <a:srgbClr val="890C1C"/>
              </a:solidFill>
              <a:latin typeface="Times" pitchFamily="-65" charset="0"/>
            </a:endParaRPr>
          </a:p>
        </p:txBody>
      </p:sp>
      <p:grpSp>
        <p:nvGrpSpPr>
          <p:cNvPr id="2" name="Group 16"/>
          <p:cNvGrpSpPr>
            <a:grpSpLocks/>
          </p:cNvGrpSpPr>
          <p:nvPr/>
        </p:nvGrpSpPr>
        <p:grpSpPr bwMode="auto">
          <a:xfrm>
            <a:off x="5336515" y="2759076"/>
            <a:ext cx="2885810" cy="742950"/>
            <a:chOff x="3103" y="1827"/>
            <a:chExt cx="1678" cy="482"/>
          </a:xfrm>
          <a:solidFill>
            <a:srgbClr val="8EB4E3"/>
          </a:solidFill>
        </p:grpSpPr>
        <p:sp>
          <p:nvSpPr>
            <p:cNvPr id="17425" name="Rectangle 17"/>
            <p:cNvSpPr>
              <a:spLocks noChangeArrowheads="1"/>
            </p:cNvSpPr>
            <p:nvPr/>
          </p:nvSpPr>
          <p:spPr bwMode="auto">
            <a:xfrm>
              <a:off x="3103" y="1827"/>
              <a:ext cx="1678" cy="482"/>
            </a:xfrm>
            <a:prstGeom prst="rect">
              <a:avLst/>
            </a:prstGeom>
            <a:grpFill/>
            <a:ln w="9525">
              <a:noFill/>
              <a:miter lim="800000"/>
              <a:headEnd/>
              <a:tailEnd/>
            </a:ln>
          </p:spPr>
          <p:txBody>
            <a:bodyPr>
              <a:prstTxWarp prst="textNoShape">
                <a:avLst/>
              </a:prstTxWarp>
            </a:bodyPr>
            <a:lstStyle/>
            <a:p>
              <a:endParaRPr lang="en-US" sz="2800">
                <a:solidFill>
                  <a:schemeClr val="accent1"/>
                </a:solidFill>
                <a:latin typeface="Times" pitchFamily="-65" charset="0"/>
              </a:endParaRPr>
            </a:p>
          </p:txBody>
        </p:sp>
        <p:sp>
          <p:nvSpPr>
            <p:cNvPr id="17426" name="Text Box 18"/>
            <p:cNvSpPr txBox="1">
              <a:spLocks noChangeArrowheads="1"/>
            </p:cNvSpPr>
            <p:nvPr/>
          </p:nvSpPr>
          <p:spPr bwMode="auto">
            <a:xfrm>
              <a:off x="3152" y="1885"/>
              <a:ext cx="1416" cy="339"/>
            </a:xfrm>
            <a:prstGeom prst="rect">
              <a:avLst/>
            </a:prstGeom>
            <a:grp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Blank</a:t>
              </a:r>
              <a:r>
                <a:rPr lang="en-US" sz="2800" dirty="0">
                  <a:solidFill>
                    <a:srgbClr val="FF0000"/>
                  </a:solidFill>
                  <a:latin typeface="Times" pitchFamily="-65" charset="0"/>
                </a:rPr>
                <a:t> </a:t>
              </a:r>
              <a:r>
                <a:rPr lang="en-US" sz="2800" dirty="0">
                  <a:solidFill>
                    <a:srgbClr val="890C1C"/>
                  </a:solidFill>
                  <a:latin typeface="Times" pitchFamily="-65" charset="0"/>
                </a:rPr>
                <a:t>Screen</a:t>
              </a:r>
            </a:p>
          </p:txBody>
        </p:sp>
      </p:grpSp>
      <p:grpSp>
        <p:nvGrpSpPr>
          <p:cNvPr id="3" name="Group 19"/>
          <p:cNvGrpSpPr>
            <a:grpSpLocks/>
          </p:cNvGrpSpPr>
          <p:nvPr/>
        </p:nvGrpSpPr>
        <p:grpSpPr bwMode="auto">
          <a:xfrm>
            <a:off x="4268523" y="2257426"/>
            <a:ext cx="1785144" cy="2798762"/>
            <a:chOff x="2482" y="1472"/>
            <a:chExt cx="1038" cy="1763"/>
          </a:xfrm>
        </p:grpSpPr>
        <p:sp>
          <p:nvSpPr>
            <p:cNvPr id="17428" name="Rectangle 20"/>
            <p:cNvSpPr>
              <a:spLocks noChangeArrowheads="1"/>
            </p:cNvSpPr>
            <p:nvPr/>
          </p:nvSpPr>
          <p:spPr bwMode="auto">
            <a:xfrm>
              <a:off x="2893" y="1790"/>
              <a:ext cx="200" cy="560"/>
            </a:xfrm>
            <a:prstGeom prst="rect">
              <a:avLst/>
            </a:prstGeom>
            <a:solidFill>
              <a:srgbClr val="FF0000"/>
            </a:solidFill>
            <a:ln w="26988">
              <a:solidFill>
                <a:srgbClr val="000000"/>
              </a:solidFill>
              <a:miter lim="800000"/>
              <a:headEnd/>
              <a:tailEnd/>
            </a:ln>
          </p:spPr>
          <p:txBody>
            <a:bodyPr>
              <a:prstTxWarp prst="textNoShape">
                <a:avLst/>
              </a:prstTxWarp>
            </a:bodyPr>
            <a:lstStyle/>
            <a:p>
              <a:endParaRPr lang="en-US">
                <a:solidFill>
                  <a:srgbClr val="890C1C"/>
                </a:solidFill>
              </a:endParaRPr>
            </a:p>
          </p:txBody>
        </p:sp>
        <p:grpSp>
          <p:nvGrpSpPr>
            <p:cNvPr id="4" name="Group 21"/>
            <p:cNvGrpSpPr>
              <a:grpSpLocks/>
            </p:cNvGrpSpPr>
            <p:nvPr/>
          </p:nvGrpSpPr>
          <p:grpSpPr bwMode="auto">
            <a:xfrm>
              <a:off x="2482" y="1472"/>
              <a:ext cx="1038" cy="1763"/>
              <a:chOff x="2482" y="1472"/>
              <a:chExt cx="1038" cy="1763"/>
            </a:xfrm>
          </p:grpSpPr>
          <p:sp>
            <p:nvSpPr>
              <p:cNvPr id="17430" name="Freeform 22"/>
              <p:cNvSpPr>
                <a:spLocks/>
              </p:cNvSpPr>
              <p:nvPr/>
            </p:nvSpPr>
            <p:spPr bwMode="auto">
              <a:xfrm>
                <a:off x="2496" y="2317"/>
                <a:ext cx="407" cy="200"/>
              </a:xfrm>
              <a:custGeom>
                <a:avLst/>
                <a:gdLst/>
                <a:ahLst/>
                <a:cxnLst>
                  <a:cxn ang="0">
                    <a:pos x="407" y="17"/>
                  </a:cxn>
                  <a:cxn ang="0">
                    <a:pos x="400" y="0"/>
                  </a:cxn>
                  <a:cxn ang="0">
                    <a:pos x="0" y="183"/>
                  </a:cxn>
                  <a:cxn ang="0">
                    <a:pos x="7" y="200"/>
                  </a:cxn>
                  <a:cxn ang="0">
                    <a:pos x="407" y="17"/>
                  </a:cxn>
                </a:cxnLst>
                <a:rect l="0" t="0" r="r" b="b"/>
                <a:pathLst>
                  <a:path w="407" h="200">
                    <a:moveTo>
                      <a:pt x="407" y="17"/>
                    </a:moveTo>
                    <a:lnTo>
                      <a:pt x="400" y="0"/>
                    </a:lnTo>
                    <a:lnTo>
                      <a:pt x="0" y="183"/>
                    </a:lnTo>
                    <a:lnTo>
                      <a:pt x="7" y="200"/>
                    </a:lnTo>
                    <a:lnTo>
                      <a:pt x="407" y="17"/>
                    </a:lnTo>
                    <a:close/>
                  </a:path>
                </a:pathLst>
              </a:custGeom>
              <a:solidFill>
                <a:srgbClr val="000000"/>
              </a:solidFill>
              <a:ln w="9525">
                <a:noFill/>
                <a:round/>
                <a:headEnd/>
                <a:tailEnd/>
              </a:ln>
            </p:spPr>
            <p:txBody>
              <a:bodyPr>
                <a:prstTxWarp prst="textNoShape">
                  <a:avLst/>
                </a:prstTxWarp>
              </a:bodyPr>
              <a:lstStyle/>
              <a:p>
                <a:endParaRPr lang="en-US">
                  <a:solidFill>
                    <a:srgbClr val="890C1C"/>
                  </a:solidFill>
                </a:endParaRPr>
              </a:p>
            </p:txBody>
          </p:sp>
          <p:sp>
            <p:nvSpPr>
              <p:cNvPr id="17431" name="Freeform 23"/>
              <p:cNvSpPr>
                <a:spLocks/>
              </p:cNvSpPr>
              <p:nvPr/>
            </p:nvSpPr>
            <p:spPr bwMode="auto">
              <a:xfrm>
                <a:off x="3080" y="2317"/>
                <a:ext cx="370" cy="200"/>
              </a:xfrm>
              <a:custGeom>
                <a:avLst/>
                <a:gdLst/>
                <a:ahLst/>
                <a:cxnLst>
                  <a:cxn ang="0">
                    <a:pos x="7" y="0"/>
                  </a:cxn>
                  <a:cxn ang="0">
                    <a:pos x="0" y="17"/>
                  </a:cxn>
                  <a:cxn ang="0">
                    <a:pos x="364" y="200"/>
                  </a:cxn>
                  <a:cxn ang="0">
                    <a:pos x="370" y="183"/>
                  </a:cxn>
                  <a:cxn ang="0">
                    <a:pos x="7" y="0"/>
                  </a:cxn>
                </a:cxnLst>
                <a:rect l="0" t="0" r="r" b="b"/>
                <a:pathLst>
                  <a:path w="370" h="200">
                    <a:moveTo>
                      <a:pt x="7" y="0"/>
                    </a:moveTo>
                    <a:lnTo>
                      <a:pt x="0" y="17"/>
                    </a:lnTo>
                    <a:lnTo>
                      <a:pt x="364" y="200"/>
                    </a:lnTo>
                    <a:lnTo>
                      <a:pt x="370" y="183"/>
                    </a:lnTo>
                    <a:lnTo>
                      <a:pt x="7" y="0"/>
                    </a:lnTo>
                    <a:close/>
                  </a:path>
                </a:pathLst>
              </a:custGeom>
              <a:solidFill>
                <a:srgbClr val="000000"/>
              </a:solidFill>
              <a:ln w="9525">
                <a:noFill/>
                <a:round/>
                <a:headEnd/>
                <a:tailEnd/>
              </a:ln>
            </p:spPr>
            <p:txBody>
              <a:bodyPr>
                <a:prstTxWarp prst="textNoShape">
                  <a:avLst/>
                </a:prstTxWarp>
              </a:bodyPr>
              <a:lstStyle/>
              <a:p>
                <a:endParaRPr lang="en-US">
                  <a:solidFill>
                    <a:srgbClr val="890C1C"/>
                  </a:solidFill>
                </a:endParaRPr>
              </a:p>
            </p:txBody>
          </p:sp>
          <p:pic>
            <p:nvPicPr>
              <p:cNvPr id="17432" name="Picture 24"/>
              <p:cNvPicPr>
                <a:picLocks noChangeAspect="1" noChangeArrowheads="1"/>
              </p:cNvPicPr>
              <p:nvPr/>
            </p:nvPicPr>
            <p:blipFill>
              <a:blip r:embed="rId3"/>
              <a:srcRect/>
              <a:stretch>
                <a:fillRect/>
              </a:stretch>
            </p:blipFill>
            <p:spPr bwMode="auto">
              <a:xfrm>
                <a:off x="2482" y="2507"/>
                <a:ext cx="965" cy="728"/>
              </a:xfrm>
              <a:prstGeom prst="rect">
                <a:avLst/>
              </a:prstGeom>
              <a:noFill/>
              <a:ln w="9525">
                <a:noFill/>
                <a:miter lim="800000"/>
                <a:headEnd/>
                <a:tailEnd/>
              </a:ln>
            </p:spPr>
          </p:pic>
          <p:sp>
            <p:nvSpPr>
              <p:cNvPr id="17433" name="Text Box 25"/>
              <p:cNvSpPr txBox="1">
                <a:spLocks noChangeArrowheads="1"/>
              </p:cNvSpPr>
              <p:nvPr/>
            </p:nvSpPr>
            <p:spPr bwMode="auto">
              <a:xfrm>
                <a:off x="2552" y="1472"/>
                <a:ext cx="968" cy="32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rgbClr val="890C1C"/>
                    </a:solidFill>
                    <a:latin typeface="Times" pitchFamily="-65" charset="0"/>
                  </a:rPr>
                  <a:t>150 msec</a:t>
                </a:r>
              </a:p>
            </p:txBody>
          </p:sp>
          <p:sp>
            <p:nvSpPr>
              <p:cNvPr id="17434" name="Line 26"/>
              <p:cNvSpPr>
                <a:spLocks noChangeShapeType="1"/>
              </p:cNvSpPr>
              <p:nvPr/>
            </p:nvSpPr>
            <p:spPr bwMode="auto">
              <a:xfrm>
                <a:off x="2568" y="1704"/>
                <a:ext cx="352" cy="88"/>
              </a:xfrm>
              <a:prstGeom prst="line">
                <a:avLst/>
              </a:prstGeom>
              <a:noFill/>
              <a:ln w="38100">
                <a:solidFill>
                  <a:schemeClr val="bg2"/>
                </a:solidFill>
                <a:round/>
                <a:headEnd/>
                <a:tailEnd/>
              </a:ln>
              <a:effectLst/>
            </p:spPr>
            <p:txBody>
              <a:bodyPr wrap="none" anchor="ctr">
                <a:prstTxWarp prst="textNoShape">
                  <a:avLst/>
                </a:prstTxWarp>
              </a:bodyPr>
              <a:lstStyle/>
              <a:p>
                <a:endParaRPr lang="en-US">
                  <a:solidFill>
                    <a:srgbClr val="890C1C"/>
                  </a:solidFill>
                </a:endParaRPr>
              </a:p>
            </p:txBody>
          </p:sp>
          <p:sp>
            <p:nvSpPr>
              <p:cNvPr id="17435" name="Line 27"/>
              <p:cNvSpPr>
                <a:spLocks noChangeShapeType="1"/>
              </p:cNvSpPr>
              <p:nvPr/>
            </p:nvSpPr>
            <p:spPr bwMode="auto">
              <a:xfrm flipH="1">
                <a:off x="3080" y="1688"/>
                <a:ext cx="400" cy="104"/>
              </a:xfrm>
              <a:prstGeom prst="line">
                <a:avLst/>
              </a:prstGeom>
              <a:noFill/>
              <a:ln w="38100">
                <a:solidFill>
                  <a:schemeClr val="bg2"/>
                </a:solidFill>
                <a:round/>
                <a:headEnd/>
                <a:tailEnd/>
              </a:ln>
              <a:effectLst/>
            </p:spPr>
            <p:txBody>
              <a:bodyPr wrap="none" anchor="ctr">
                <a:prstTxWarp prst="textNoShape">
                  <a:avLst/>
                </a:prstTxWarp>
              </a:bodyPr>
              <a:lstStyle/>
              <a:p>
                <a:endParaRPr lang="en-US">
                  <a:solidFill>
                    <a:srgbClr val="890C1C"/>
                  </a:solidFill>
                </a:endParaRPr>
              </a:p>
            </p:txBody>
          </p:sp>
        </p:grpSp>
      </p:grpSp>
      <p:sp>
        <p:nvSpPr>
          <p:cNvPr id="17436" name="Text Box 28"/>
          <p:cNvSpPr txBox="1">
            <a:spLocks noChangeArrowheads="1"/>
          </p:cNvSpPr>
          <p:nvPr/>
        </p:nvSpPr>
        <p:spPr bwMode="auto">
          <a:xfrm>
            <a:off x="877094" y="822326"/>
            <a:ext cx="8230923" cy="701675"/>
          </a:xfrm>
          <a:prstGeom prst="rect">
            <a:avLst/>
          </a:prstGeom>
          <a:noFill/>
          <a:ln w="9525">
            <a:noFill/>
            <a:miter lim="800000"/>
            <a:headEnd/>
            <a:tailEnd/>
          </a:ln>
        </p:spPr>
        <p:txBody>
          <a:bodyPr>
            <a:prstTxWarp prst="textNoShape">
              <a:avLst/>
            </a:prstTxWarp>
            <a:spAutoFit/>
          </a:bodyPr>
          <a:lstStyle/>
          <a:p>
            <a:pPr>
              <a:spcBef>
                <a:spcPct val="50000"/>
              </a:spcBef>
            </a:pPr>
            <a:r>
              <a:rPr lang="nl-NL" sz="2000" dirty="0" err="1">
                <a:latin typeface="Times New Roman" pitchFamily="-65" charset="0"/>
              </a:rPr>
              <a:t>Globisch</a:t>
            </a:r>
            <a:r>
              <a:rPr lang="nl-NL" sz="2000" dirty="0">
                <a:latin typeface="Times New Roman" pitchFamily="-65" charset="0"/>
              </a:rPr>
              <a:t>, J., </a:t>
            </a:r>
            <a:r>
              <a:rPr lang="nl-NL" sz="2000" dirty="0" err="1">
                <a:latin typeface="Times New Roman" pitchFamily="-65" charset="0"/>
              </a:rPr>
              <a:t>Hamm</a:t>
            </a:r>
            <a:r>
              <a:rPr lang="nl-NL" sz="2000" dirty="0">
                <a:latin typeface="Times New Roman" pitchFamily="-65" charset="0"/>
              </a:rPr>
              <a:t>, A.O., </a:t>
            </a:r>
            <a:r>
              <a:rPr lang="nl-NL" sz="2000" dirty="0" err="1">
                <a:latin typeface="Times New Roman" pitchFamily="-65" charset="0"/>
              </a:rPr>
              <a:t>Estevez</a:t>
            </a:r>
            <a:r>
              <a:rPr lang="nl-NL" sz="2000" dirty="0">
                <a:latin typeface="Times New Roman" pitchFamily="-65" charset="0"/>
              </a:rPr>
              <a:t>, F., and </a:t>
            </a:r>
            <a:r>
              <a:rPr lang="en-US" sz="2000" dirty="0">
                <a:latin typeface="Times New Roman" pitchFamily="-65" charset="0"/>
              </a:rPr>
              <a:t>Eh</a:t>
            </a:r>
            <a:r>
              <a:rPr lang="nl-NL" sz="2000" dirty="0">
                <a:latin typeface="Times New Roman" pitchFamily="-65" charset="0"/>
              </a:rPr>
              <a:t>man, A. (1999). </a:t>
            </a:r>
            <a:r>
              <a:rPr lang="nl-NL" sz="2000" i="1" dirty="0" err="1">
                <a:latin typeface="Times New Roman" pitchFamily="-65" charset="0"/>
              </a:rPr>
              <a:t>Psychophysiology</a:t>
            </a:r>
            <a:r>
              <a:rPr lang="nl-NL" sz="2000" dirty="0">
                <a:latin typeface="Times New Roman" pitchFamily="-65" charset="0"/>
              </a:rPr>
              <a:t>, </a:t>
            </a:r>
            <a:r>
              <a:rPr lang="nl-NL" sz="2000" b="1" dirty="0">
                <a:latin typeface="Times New Roman" pitchFamily="-65" charset="0"/>
              </a:rPr>
              <a:t>36</a:t>
            </a:r>
            <a:r>
              <a:rPr lang="nl-NL" sz="2000" dirty="0">
                <a:latin typeface="Times New Roman" pitchFamily="-65" charset="0"/>
              </a:rPr>
              <a:t>, pp. 66-75.</a:t>
            </a:r>
            <a:r>
              <a:rPr lang="nl-NL" sz="2000" dirty="0">
                <a:latin typeface="Helvetica" pitchFamily="-65" charset="0"/>
              </a:rPr>
              <a:t> </a:t>
            </a:r>
          </a:p>
        </p:txBody>
      </p:sp>
      <p:grpSp>
        <p:nvGrpSpPr>
          <p:cNvPr id="5" name="Group 31"/>
          <p:cNvGrpSpPr/>
          <p:nvPr/>
        </p:nvGrpSpPr>
        <p:grpSpPr>
          <a:xfrm>
            <a:off x="1759348" y="2295526"/>
            <a:ext cx="3523853" cy="3390602"/>
            <a:chOff x="1624013" y="1976438"/>
            <a:chExt cx="3252787" cy="3390602"/>
          </a:xfrm>
        </p:grpSpPr>
        <p:grpSp>
          <p:nvGrpSpPr>
            <p:cNvPr id="6" name="Group 5"/>
            <p:cNvGrpSpPr>
              <a:grpSpLocks/>
            </p:cNvGrpSpPr>
            <p:nvPr/>
          </p:nvGrpSpPr>
          <p:grpSpPr bwMode="auto">
            <a:xfrm>
              <a:off x="1624013" y="1976438"/>
              <a:ext cx="2955925" cy="1206500"/>
              <a:chOff x="1031" y="1488"/>
              <a:chExt cx="1862" cy="829"/>
            </a:xfrm>
          </p:grpSpPr>
          <p:grpSp>
            <p:nvGrpSpPr>
              <p:cNvPr id="7" name="Group 6"/>
              <p:cNvGrpSpPr>
                <a:grpSpLocks/>
              </p:cNvGrpSpPr>
              <p:nvPr/>
            </p:nvGrpSpPr>
            <p:grpSpPr bwMode="auto">
              <a:xfrm>
                <a:off x="1031" y="1803"/>
                <a:ext cx="1862" cy="514"/>
                <a:chOff x="1031" y="1803"/>
                <a:chExt cx="1862" cy="514"/>
              </a:xfrm>
            </p:grpSpPr>
            <p:sp>
              <p:nvSpPr>
                <p:cNvPr id="17415" name="Rectangle 7"/>
                <p:cNvSpPr>
                  <a:spLocks noChangeArrowheads="1"/>
                </p:cNvSpPr>
                <p:nvPr/>
              </p:nvSpPr>
              <p:spPr bwMode="auto">
                <a:xfrm>
                  <a:off x="1031" y="1803"/>
                  <a:ext cx="1862" cy="514"/>
                </a:xfrm>
                <a:prstGeom prst="rect">
                  <a:avLst/>
                </a:prstGeom>
                <a:solidFill>
                  <a:schemeClr val="tx2">
                    <a:lumMod val="40000"/>
                    <a:lumOff val="60000"/>
                  </a:schemeClr>
                </a:solidFill>
                <a:ln w="9525">
                  <a:noFill/>
                  <a:miter lim="800000"/>
                  <a:headEnd/>
                  <a:tailEnd/>
                </a:ln>
              </p:spPr>
              <p:txBody>
                <a:bodyPr>
                  <a:prstTxWarp prst="textNoShape">
                    <a:avLst/>
                  </a:prstTxWarp>
                </a:bodyPr>
                <a:lstStyle/>
                <a:p>
                  <a:endParaRPr lang="en-US" sz="2800">
                    <a:solidFill>
                      <a:srgbClr val="890C1C"/>
                    </a:solidFill>
                    <a:latin typeface="Times" pitchFamily="-65" charset="0"/>
                  </a:endParaRPr>
                </a:p>
              </p:txBody>
            </p:sp>
            <p:sp>
              <p:nvSpPr>
                <p:cNvPr id="17416" name="Text Box 8"/>
                <p:cNvSpPr txBox="1">
                  <a:spLocks noChangeArrowheads="1"/>
                </p:cNvSpPr>
                <p:nvPr/>
              </p:nvSpPr>
              <p:spPr bwMode="auto">
                <a:xfrm>
                  <a:off x="1080" y="1872"/>
                  <a:ext cx="1704" cy="35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Fixation stimulus</a:t>
                  </a:r>
                </a:p>
              </p:txBody>
            </p:sp>
          </p:grpSp>
          <p:sp>
            <p:nvSpPr>
              <p:cNvPr id="17417" name="Text Box 9"/>
              <p:cNvSpPr txBox="1">
                <a:spLocks noChangeArrowheads="1"/>
              </p:cNvSpPr>
              <p:nvPr/>
            </p:nvSpPr>
            <p:spPr bwMode="auto">
              <a:xfrm>
                <a:off x="1312" y="1488"/>
                <a:ext cx="1336" cy="35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dirty="0">
                    <a:solidFill>
                      <a:srgbClr val="890C1C"/>
                    </a:solidFill>
                    <a:latin typeface="Times" pitchFamily="-65" charset="0"/>
                  </a:rPr>
                  <a:t>7 sec</a:t>
                </a:r>
              </a:p>
            </p:txBody>
          </p:sp>
        </p:grpSp>
        <p:grpSp>
          <p:nvGrpSpPr>
            <p:cNvPr id="8" name="Group 30"/>
            <p:cNvGrpSpPr/>
            <p:nvPr/>
          </p:nvGrpSpPr>
          <p:grpSpPr>
            <a:xfrm>
              <a:off x="1638300" y="4783138"/>
              <a:ext cx="3238500" cy="583902"/>
              <a:chOff x="1638300" y="4783138"/>
              <a:chExt cx="3238500" cy="583902"/>
            </a:xfrm>
          </p:grpSpPr>
          <p:sp>
            <p:nvSpPr>
              <p:cNvPr id="17420" name="Freeform 12"/>
              <p:cNvSpPr>
                <a:spLocks/>
              </p:cNvSpPr>
              <p:nvPr/>
            </p:nvSpPr>
            <p:spPr bwMode="auto">
              <a:xfrm>
                <a:off x="1638300" y="4783138"/>
                <a:ext cx="3124200" cy="544512"/>
              </a:xfrm>
              <a:custGeom>
                <a:avLst/>
                <a:gdLst/>
                <a:ahLst/>
                <a:cxnLst>
                  <a:cxn ang="0">
                    <a:pos x="0" y="180"/>
                  </a:cxn>
                  <a:cxn ang="0">
                    <a:pos x="488" y="324"/>
                  </a:cxn>
                  <a:cxn ang="0">
                    <a:pos x="1400" y="60"/>
                  </a:cxn>
                  <a:cxn ang="0">
                    <a:pos x="1672" y="4"/>
                  </a:cxn>
                  <a:cxn ang="0">
                    <a:pos x="1968" y="84"/>
                  </a:cxn>
                </a:cxnLst>
                <a:rect l="0" t="0" r="r" b="b"/>
                <a:pathLst>
                  <a:path w="1968" h="343">
                    <a:moveTo>
                      <a:pt x="0" y="180"/>
                    </a:moveTo>
                    <a:cubicBezTo>
                      <a:pt x="127" y="261"/>
                      <a:pt x="254" y="343"/>
                      <a:pt x="488" y="324"/>
                    </a:cubicBezTo>
                    <a:cubicBezTo>
                      <a:pt x="721" y="304"/>
                      <a:pt x="1202" y="113"/>
                      <a:pt x="1400" y="60"/>
                    </a:cubicBezTo>
                    <a:cubicBezTo>
                      <a:pt x="1597" y="6"/>
                      <a:pt x="1577" y="0"/>
                      <a:pt x="1672" y="4"/>
                    </a:cubicBezTo>
                    <a:cubicBezTo>
                      <a:pt x="1766" y="8"/>
                      <a:pt x="1918" y="70"/>
                      <a:pt x="1968" y="84"/>
                    </a:cubicBezTo>
                  </a:path>
                </a:pathLst>
              </a:custGeom>
              <a:noFill/>
              <a:ln w="38100" cmpd="sng">
                <a:solidFill>
                  <a:schemeClr val="hlink"/>
                </a:solidFill>
                <a:round/>
                <a:headEnd/>
                <a:tailEnd/>
              </a:ln>
              <a:effectLst/>
            </p:spPr>
            <p:txBody>
              <a:bodyPr wrap="none" anchor="ctr">
                <a:prstTxWarp prst="textNoShape">
                  <a:avLst/>
                </a:prstTxWarp>
              </a:bodyPr>
              <a:lstStyle/>
              <a:p>
                <a:endParaRPr lang="en-US">
                  <a:solidFill>
                    <a:srgbClr val="890C1C"/>
                  </a:solidFill>
                </a:endParaRPr>
              </a:p>
            </p:txBody>
          </p:sp>
          <p:sp>
            <p:nvSpPr>
              <p:cNvPr id="17437" name="Text Box 29"/>
              <p:cNvSpPr txBox="1">
                <a:spLocks noChangeArrowheads="1"/>
              </p:cNvSpPr>
              <p:nvPr/>
            </p:nvSpPr>
            <p:spPr bwMode="auto">
              <a:xfrm>
                <a:off x="2971800" y="4905375"/>
                <a:ext cx="1905000" cy="461665"/>
              </a:xfrm>
              <a:prstGeom prst="rect">
                <a:avLst/>
              </a:prstGeom>
              <a:noFill/>
              <a:ln w="9525">
                <a:noFill/>
                <a:miter lim="800000"/>
                <a:headEnd/>
                <a:tailEnd/>
              </a:ln>
            </p:spPr>
            <p:txBody>
              <a:bodyPr>
                <a:prstTxWarp prst="textNoShape">
                  <a:avLst/>
                </a:prstTxWarp>
                <a:spAutoFit/>
              </a:bodyPr>
              <a:lstStyle/>
              <a:p>
                <a:pPr>
                  <a:spcBef>
                    <a:spcPct val="50000"/>
                  </a:spcBef>
                </a:pPr>
                <a:r>
                  <a:rPr lang="nl-NL" sz="2400" b="1" dirty="0" err="1">
                    <a:solidFill>
                      <a:srgbClr val="890C1C"/>
                    </a:solidFill>
                    <a:latin typeface="Times New Roman" pitchFamily="-65" charset="0"/>
                  </a:rPr>
                  <a:t>anticipation</a:t>
                </a:r>
                <a:endParaRPr lang="nl-NL" sz="2400" b="1" dirty="0">
                  <a:solidFill>
                    <a:srgbClr val="890C1C"/>
                  </a:solidFill>
                  <a:latin typeface="Times New Roman" pitchFamily="-65" charset="0"/>
                </a:endParaRPr>
              </a:p>
            </p:txBody>
          </p:sp>
        </p:grpSp>
      </p:grpSp>
      <p:grpSp>
        <p:nvGrpSpPr>
          <p:cNvPr id="9" name="Group 32"/>
          <p:cNvGrpSpPr/>
          <p:nvPr/>
        </p:nvGrpSpPr>
        <p:grpSpPr>
          <a:xfrm>
            <a:off x="6108700" y="3959226"/>
            <a:ext cx="2036233" cy="1236662"/>
            <a:chOff x="5638800" y="3640138"/>
            <a:chExt cx="1879600" cy="1236662"/>
          </a:xfrm>
        </p:grpSpPr>
        <p:sp>
          <p:nvSpPr>
            <p:cNvPr id="17422" name="Freeform 14"/>
            <p:cNvSpPr>
              <a:spLocks/>
            </p:cNvSpPr>
            <p:nvPr/>
          </p:nvSpPr>
          <p:spPr bwMode="auto">
            <a:xfrm>
              <a:off x="5638800" y="3640138"/>
              <a:ext cx="1879600" cy="1236662"/>
            </a:xfrm>
            <a:custGeom>
              <a:avLst/>
              <a:gdLst/>
              <a:ahLst/>
              <a:cxnLst>
                <a:cxn ang="0">
                  <a:pos x="0" y="779"/>
                </a:cxn>
                <a:cxn ang="0">
                  <a:pos x="264" y="467"/>
                </a:cxn>
                <a:cxn ang="0">
                  <a:pos x="448" y="75"/>
                </a:cxn>
                <a:cxn ang="0">
                  <a:pos x="624" y="19"/>
                </a:cxn>
                <a:cxn ang="0">
                  <a:pos x="768" y="171"/>
                </a:cxn>
                <a:cxn ang="0">
                  <a:pos x="912" y="507"/>
                </a:cxn>
                <a:cxn ang="0">
                  <a:pos x="1184" y="755"/>
                </a:cxn>
              </a:cxnLst>
              <a:rect l="0" t="0" r="r" b="b"/>
              <a:pathLst>
                <a:path w="1184" h="779">
                  <a:moveTo>
                    <a:pt x="0" y="779"/>
                  </a:moveTo>
                  <a:cubicBezTo>
                    <a:pt x="94" y="681"/>
                    <a:pt x="189" y="584"/>
                    <a:pt x="264" y="467"/>
                  </a:cubicBezTo>
                  <a:cubicBezTo>
                    <a:pt x="338" y="349"/>
                    <a:pt x="388" y="149"/>
                    <a:pt x="448" y="75"/>
                  </a:cubicBezTo>
                  <a:cubicBezTo>
                    <a:pt x="508" y="0"/>
                    <a:pt x="570" y="2"/>
                    <a:pt x="624" y="19"/>
                  </a:cubicBezTo>
                  <a:cubicBezTo>
                    <a:pt x="677" y="35"/>
                    <a:pt x="720" y="89"/>
                    <a:pt x="768" y="171"/>
                  </a:cubicBezTo>
                  <a:cubicBezTo>
                    <a:pt x="815" y="252"/>
                    <a:pt x="842" y="409"/>
                    <a:pt x="912" y="507"/>
                  </a:cubicBezTo>
                  <a:cubicBezTo>
                    <a:pt x="981" y="604"/>
                    <a:pt x="1082" y="679"/>
                    <a:pt x="1184" y="755"/>
                  </a:cubicBezTo>
                </a:path>
              </a:pathLst>
            </a:custGeom>
            <a:noFill/>
            <a:ln w="38100" cmpd="sng">
              <a:solidFill>
                <a:schemeClr val="hlink"/>
              </a:solidFill>
              <a:round/>
              <a:headEnd/>
              <a:tailEnd/>
            </a:ln>
            <a:effectLst/>
          </p:spPr>
          <p:txBody>
            <a:bodyPr wrap="none" anchor="ctr">
              <a:prstTxWarp prst="textNoShape">
                <a:avLst/>
              </a:prstTxWarp>
            </a:bodyPr>
            <a:lstStyle/>
            <a:p>
              <a:endParaRPr lang="en-US"/>
            </a:p>
          </p:txBody>
        </p:sp>
        <p:sp>
          <p:nvSpPr>
            <p:cNvPr id="17438" name="Text Box 30"/>
            <p:cNvSpPr txBox="1">
              <a:spLocks noChangeArrowheads="1"/>
            </p:cNvSpPr>
            <p:nvPr/>
          </p:nvSpPr>
          <p:spPr bwMode="auto">
            <a:xfrm>
              <a:off x="6172200" y="3962400"/>
              <a:ext cx="1222802" cy="461665"/>
            </a:xfrm>
            <a:prstGeom prst="rect">
              <a:avLst/>
            </a:prstGeom>
            <a:noFill/>
            <a:ln w="9525">
              <a:noFill/>
              <a:miter lim="800000"/>
              <a:headEnd/>
              <a:tailEnd/>
            </a:ln>
          </p:spPr>
          <p:txBody>
            <a:bodyPr wrap="none">
              <a:prstTxWarp prst="textNoShape">
                <a:avLst/>
              </a:prstTxWarp>
              <a:spAutoFit/>
            </a:bodyPr>
            <a:lstStyle/>
            <a:p>
              <a:r>
                <a:rPr lang="nl-NL" sz="2400" b="1" dirty="0">
                  <a:latin typeface="Times New Roman" pitchFamily="-65" charset="0"/>
                </a:rPr>
                <a:t>response</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7421"/>
                                        </p:tgtEl>
                                        <p:attrNameLst>
                                          <p:attrName>style.visibility</p:attrName>
                                        </p:attrNameLst>
                                      </p:cBhvr>
                                      <p:to>
                                        <p:strVal val="visible"/>
                                      </p:to>
                                    </p:set>
                                    <p:animEffect transition="in" filter="wipe(left)">
                                      <p:cBhvr>
                                        <p:cTn id="15" dur="500"/>
                                        <p:tgtEl>
                                          <p:spTgt spid="17421"/>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animBg="1"/>
      <p:bldP spid="17423"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42950" y="228600"/>
            <a:ext cx="8420100" cy="1143000"/>
          </a:xfrm>
          <a:effectLst>
            <a:outerShdw blurRad="63500" dist="38099" dir="2700000" algn="ctr" rotWithShape="0">
              <a:schemeClr val="bg2">
                <a:alpha val="74998"/>
              </a:schemeClr>
            </a:outerShdw>
          </a:effectLst>
        </p:spPr>
        <p:txBody>
          <a:bodyPr/>
          <a:lstStyle/>
          <a:p>
            <a:r>
              <a:rPr lang="en-US" sz="4000" dirty="0" smtClean="0">
                <a:latin typeface="+mn-lt"/>
              </a:rPr>
              <a:t>Published Results</a:t>
            </a:r>
            <a:endParaRPr lang="en-US" sz="4000" dirty="0">
              <a:latin typeface="+mn-lt"/>
            </a:endParaRPr>
          </a:p>
        </p:txBody>
      </p:sp>
      <p:pic>
        <p:nvPicPr>
          <p:cNvPr id="19459" name="Picture 3"/>
          <p:cNvPicPr>
            <a:picLocks noChangeAspect="1" noChangeArrowheads="1"/>
          </p:cNvPicPr>
          <p:nvPr/>
        </p:nvPicPr>
        <p:blipFill>
          <a:blip r:embed="rId3"/>
          <a:srcRect/>
          <a:stretch>
            <a:fillRect/>
          </a:stretch>
        </p:blipFill>
        <p:spPr bwMode="auto">
          <a:xfrm>
            <a:off x="4624521" y="1781176"/>
            <a:ext cx="4947840" cy="4562475"/>
          </a:xfrm>
          <a:prstGeom prst="rect">
            <a:avLst/>
          </a:prstGeom>
          <a:noFill/>
        </p:spPr>
      </p:pic>
      <p:grpSp>
        <p:nvGrpSpPr>
          <p:cNvPr id="2" name="Group 4"/>
          <p:cNvGrpSpPr>
            <a:grpSpLocks/>
          </p:cNvGrpSpPr>
          <p:nvPr/>
        </p:nvGrpSpPr>
        <p:grpSpPr bwMode="auto">
          <a:xfrm>
            <a:off x="7002992" y="2155826"/>
            <a:ext cx="1480741" cy="1116013"/>
            <a:chOff x="4072" y="1358"/>
            <a:chExt cx="861" cy="703"/>
          </a:xfrm>
          <a:solidFill>
            <a:srgbClr val="8EB4E3"/>
          </a:solidFill>
        </p:grpSpPr>
        <p:sp>
          <p:nvSpPr>
            <p:cNvPr id="19461" name="Rectangle 5"/>
            <p:cNvSpPr>
              <a:spLocks noChangeArrowheads="1"/>
            </p:cNvSpPr>
            <p:nvPr/>
          </p:nvSpPr>
          <p:spPr bwMode="auto">
            <a:xfrm>
              <a:off x="4072" y="1358"/>
              <a:ext cx="861" cy="375"/>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a:latin typeface="Times" pitchFamily="-65" charset="0"/>
                </a:rPr>
                <a:t>Erotic</a:t>
              </a:r>
              <a:endParaRPr lang="en-US">
                <a:solidFill>
                  <a:schemeClr val="bg2"/>
                </a:solidFill>
                <a:latin typeface="Times" pitchFamily="-65" charset="0"/>
              </a:endParaRPr>
            </a:p>
          </p:txBody>
        </p:sp>
        <p:sp>
          <p:nvSpPr>
            <p:cNvPr id="19462" name="Line 6"/>
            <p:cNvSpPr>
              <a:spLocks noChangeShapeType="1"/>
            </p:cNvSpPr>
            <p:nvPr/>
          </p:nvSpPr>
          <p:spPr bwMode="auto">
            <a:xfrm flipH="1">
              <a:off x="4169" y="1758"/>
              <a:ext cx="206" cy="303"/>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6399346" y="4349751"/>
            <a:ext cx="1458383" cy="1154113"/>
            <a:chOff x="3721" y="2740"/>
            <a:chExt cx="848" cy="727"/>
          </a:xfrm>
          <a:solidFill>
            <a:srgbClr val="8EB4E3"/>
          </a:solidFill>
        </p:grpSpPr>
        <p:sp>
          <p:nvSpPr>
            <p:cNvPr id="19464" name="Rectangle 8"/>
            <p:cNvSpPr>
              <a:spLocks noChangeArrowheads="1"/>
            </p:cNvSpPr>
            <p:nvPr/>
          </p:nvSpPr>
          <p:spPr bwMode="auto">
            <a:xfrm>
              <a:off x="3721" y="3079"/>
              <a:ext cx="848" cy="388"/>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a:latin typeface="Times" pitchFamily="-65" charset="0"/>
                </a:rPr>
                <a:t>Calm</a:t>
              </a:r>
              <a:endParaRPr lang="en-US">
                <a:solidFill>
                  <a:schemeClr val="bg2"/>
                </a:solidFill>
                <a:latin typeface="Times" pitchFamily="-65" charset="0"/>
              </a:endParaRPr>
            </a:p>
          </p:txBody>
        </p:sp>
        <p:sp>
          <p:nvSpPr>
            <p:cNvPr id="19465" name="Line 9"/>
            <p:cNvSpPr>
              <a:spLocks noChangeShapeType="1"/>
            </p:cNvSpPr>
            <p:nvPr/>
          </p:nvSpPr>
          <p:spPr bwMode="auto">
            <a:xfrm flipH="1" flipV="1">
              <a:off x="3830" y="2740"/>
              <a:ext cx="73" cy="400"/>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4" name="Group 12"/>
          <p:cNvGrpSpPr/>
          <p:nvPr/>
        </p:nvGrpSpPr>
        <p:grpSpPr>
          <a:xfrm>
            <a:off x="393822" y="3581400"/>
            <a:ext cx="4230699" cy="1600200"/>
            <a:chOff x="363527" y="3581400"/>
            <a:chExt cx="3905261" cy="1600200"/>
          </a:xfrm>
        </p:grpSpPr>
        <p:sp>
          <p:nvSpPr>
            <p:cNvPr id="10" name="TextBox 9"/>
            <p:cNvSpPr txBox="1"/>
            <p:nvPr/>
          </p:nvSpPr>
          <p:spPr>
            <a:xfrm>
              <a:off x="363527" y="3581400"/>
              <a:ext cx="3905261" cy="1569660"/>
            </a:xfrm>
            <a:prstGeom prst="rect">
              <a:avLst/>
            </a:prstGeom>
            <a:noFill/>
          </p:spPr>
          <p:txBody>
            <a:bodyPr wrap="square" rtlCol="0">
              <a:spAutoFit/>
            </a:bodyPr>
            <a:lstStyle/>
            <a:p>
              <a:r>
                <a:rPr lang="en-US" sz="2400" dirty="0" smtClean="0"/>
                <a:t>Baseline had been set at stimulus-onset</a:t>
              </a:r>
            </a:p>
            <a:p>
              <a:r>
                <a:rPr lang="en-US" sz="2400" dirty="0" smtClean="0"/>
                <a:t>All signals are clamped to 0 there.</a:t>
              </a:r>
              <a:endParaRPr lang="en-US" sz="2400" dirty="0"/>
            </a:p>
          </p:txBody>
        </p:sp>
        <p:cxnSp>
          <p:nvCxnSpPr>
            <p:cNvPr id="12" name="Straight Arrow Connector 11"/>
            <p:cNvCxnSpPr/>
            <p:nvPr/>
          </p:nvCxnSpPr>
          <p:spPr>
            <a:xfrm rot="16200000" flipH="1">
              <a:off x="3623469" y="4536281"/>
              <a:ext cx="831850" cy="4587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2500"/>
                            </p:stCondLst>
                            <p:childTnLst>
                              <p:par>
                                <p:cTn id="12" presetID="23" presetClass="entr" presetSubtype="528" fill="hold" nodeType="after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accel="50000" decel="5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effectLst>
            <a:outerShdw blurRad="63500" dist="38099" dir="2700000" algn="ctr" rotWithShape="0">
              <a:schemeClr val="bg2">
                <a:alpha val="74998"/>
              </a:schemeClr>
            </a:outerShdw>
          </a:effectLst>
        </p:spPr>
        <p:txBody>
          <a:bodyPr/>
          <a:lstStyle/>
          <a:p>
            <a:r>
              <a:rPr lang="en-US" sz="4000" dirty="0">
                <a:latin typeface="+mn-lt"/>
              </a:rPr>
              <a:t>Results re-analysis raw data</a:t>
            </a:r>
          </a:p>
        </p:txBody>
      </p:sp>
      <p:graphicFrame>
        <p:nvGraphicFramePr>
          <p:cNvPr id="21507" name="Object 3"/>
          <p:cNvGraphicFramePr>
            <a:graphicFrameLocks noChangeAspect="1"/>
          </p:cNvGraphicFramePr>
          <p:nvPr/>
        </p:nvGraphicFramePr>
        <p:xfrm>
          <a:off x="660400" y="1633538"/>
          <a:ext cx="9245600" cy="5224462"/>
        </p:xfrm>
        <a:graphic>
          <a:graphicData uri="http://schemas.openxmlformats.org/presentationml/2006/ole">
            <p:oleObj spid="_x0000_s119810" name="Picture" r:id="rId4" imgW="5473700" imgH="3352800" progId="Word.Picture.8">
              <p:embed/>
            </p:oleObj>
          </a:graphicData>
        </a:graphic>
      </p:graphicFrame>
      <p:sp>
        <p:nvSpPr>
          <p:cNvPr id="21508" name="WordArt 4"/>
          <p:cNvSpPr>
            <a:spLocks noChangeArrowheads="1" noChangeShapeType="1" noTextEdit="1"/>
          </p:cNvSpPr>
          <p:nvPr/>
        </p:nvSpPr>
        <p:spPr bwMode="auto">
          <a:xfrm>
            <a:off x="4934084" y="5741988"/>
            <a:ext cx="1157419" cy="311150"/>
          </a:xfrm>
          <a:prstGeom prst="rect">
            <a:avLst/>
          </a:prstGeom>
        </p:spPr>
        <p:txBody>
          <a:bodyPr wrap="none" fromWordArt="1">
            <a:prstTxWarp prst="textPlain">
              <a:avLst>
                <a:gd name="adj" fmla="val 50000"/>
              </a:avLst>
            </a:prstTxWarp>
          </a:bodyPr>
          <a:lstStyle/>
          <a:p>
            <a:pPr algn="ctr"/>
            <a:r>
              <a:rPr lang="en-US" sz="1600" kern="10" spc="320" dirty="0">
                <a:ln w="9525">
                  <a:noFill/>
                  <a:round/>
                  <a:headEnd/>
                  <a:tailEnd/>
                </a:ln>
                <a:gradFill rotWithShape="0">
                  <a:gsLst>
                    <a:gs pos="0">
                      <a:srgbClr val="FF0000"/>
                    </a:gs>
                    <a:gs pos="100000">
                      <a:srgbClr val="FF0000">
                        <a:gamma/>
                        <a:shade val="46275"/>
                        <a:invGamma/>
                      </a:srgbClr>
                    </a:gs>
                  </a:gsLst>
                  <a:lin ang="5400000" scaled="1"/>
                </a:gradFill>
                <a:effectLst>
                  <a:outerShdw blurRad="63500" dist="46662" dir="3284183" algn="ctr" rotWithShape="0">
                    <a:srgbClr val="4D4D4D">
                      <a:alpha val="74998"/>
                    </a:srgbClr>
                  </a:outerShdw>
                </a:effectLst>
                <a:latin typeface="Arial Black"/>
                <a:ea typeface="Arial Black"/>
                <a:cs typeface="Arial Black"/>
              </a:rPr>
              <a:t>stimulus</a:t>
            </a:r>
          </a:p>
        </p:txBody>
      </p:sp>
      <p:grpSp>
        <p:nvGrpSpPr>
          <p:cNvPr id="2" name="Group 5"/>
          <p:cNvGrpSpPr>
            <a:grpSpLocks/>
          </p:cNvGrpSpPr>
          <p:nvPr/>
        </p:nvGrpSpPr>
        <p:grpSpPr bwMode="auto">
          <a:xfrm>
            <a:off x="2106745" y="4581525"/>
            <a:ext cx="2270125" cy="749300"/>
            <a:chOff x="1225" y="2886"/>
            <a:chExt cx="1320" cy="472"/>
          </a:xfrm>
          <a:solidFill>
            <a:srgbClr val="8EB4E3"/>
          </a:solidFill>
        </p:grpSpPr>
        <p:sp>
          <p:nvSpPr>
            <p:cNvPr id="21510" name="Rectangle 6"/>
            <p:cNvSpPr>
              <a:spLocks noChangeArrowheads="1"/>
            </p:cNvSpPr>
            <p:nvPr/>
          </p:nvSpPr>
          <p:spPr bwMode="auto">
            <a:xfrm>
              <a:off x="1225" y="2886"/>
              <a:ext cx="1140" cy="254"/>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latin typeface="Times" pitchFamily="-65" charset="0"/>
                </a:rPr>
                <a:t>Anomaly</a:t>
              </a:r>
              <a:endParaRPr lang="en-US" dirty="0">
                <a:solidFill>
                  <a:schemeClr val="bg2"/>
                </a:solidFill>
                <a:latin typeface="Times" pitchFamily="-65" charset="0"/>
              </a:endParaRPr>
            </a:p>
          </p:txBody>
        </p:sp>
        <p:sp>
          <p:nvSpPr>
            <p:cNvPr id="21511" name="Line 7"/>
            <p:cNvSpPr>
              <a:spLocks noChangeShapeType="1"/>
            </p:cNvSpPr>
            <p:nvPr/>
          </p:nvSpPr>
          <p:spPr bwMode="auto">
            <a:xfrm>
              <a:off x="2157" y="3188"/>
              <a:ext cx="340" cy="170"/>
            </a:xfrm>
            <a:prstGeom prst="line">
              <a:avLst/>
            </a:prstGeom>
            <a:grpFill/>
            <a:ln w="28575" cap="flat" cmpd="sng" algn="ctr">
              <a:solidFill>
                <a:srgbClr val="000000"/>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1512" name="Line 8"/>
            <p:cNvSpPr>
              <a:spLocks noChangeShapeType="1"/>
            </p:cNvSpPr>
            <p:nvPr/>
          </p:nvSpPr>
          <p:spPr bwMode="auto">
            <a:xfrm>
              <a:off x="2351" y="3055"/>
              <a:ext cx="194" cy="109"/>
            </a:xfrm>
            <a:prstGeom prst="line">
              <a:avLst/>
            </a:prstGeom>
            <a:grpFill/>
            <a:ln w="28575" cap="flat" cmpd="sng" algn="ctr">
              <a:solidFill>
                <a:srgbClr val="000000"/>
              </a:solidFill>
              <a:prstDash val="solid"/>
              <a:round/>
              <a:headEnd type="none" w="med" len="med"/>
              <a:tailEnd type="triangle" w="med" len="med"/>
            </a:ln>
            <a:effectLst/>
          </p:spPr>
          <p:txBody>
            <a:bodyPr wrap="none" anchor="ctr">
              <a:prstTxWarp prst="textNoShape">
                <a:avLst/>
              </a:prstTxWarp>
            </a:bodyPr>
            <a:lstStyle/>
            <a:p>
              <a:endParaRPr lang="en-US"/>
            </a:p>
          </p:txBody>
        </p:sp>
      </p:grpSp>
      <p:grpSp>
        <p:nvGrpSpPr>
          <p:cNvPr id="3" name="Group 9"/>
          <p:cNvGrpSpPr>
            <a:grpSpLocks/>
          </p:cNvGrpSpPr>
          <p:nvPr/>
        </p:nvGrpSpPr>
        <p:grpSpPr bwMode="auto">
          <a:xfrm>
            <a:off x="7016750" y="2155826"/>
            <a:ext cx="1480741" cy="1116013"/>
            <a:chOff x="4072" y="1358"/>
            <a:chExt cx="861" cy="703"/>
          </a:xfrm>
          <a:solidFill>
            <a:srgbClr val="8EB4E3"/>
          </a:solidFill>
        </p:grpSpPr>
        <p:sp>
          <p:nvSpPr>
            <p:cNvPr id="21514" name="Rectangle 10"/>
            <p:cNvSpPr>
              <a:spLocks noChangeArrowheads="1"/>
            </p:cNvSpPr>
            <p:nvPr/>
          </p:nvSpPr>
          <p:spPr bwMode="auto">
            <a:xfrm>
              <a:off x="4072" y="1358"/>
              <a:ext cx="861" cy="375"/>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latin typeface="Times" pitchFamily="-65" charset="0"/>
                </a:rPr>
                <a:t>Erotic</a:t>
              </a:r>
            </a:p>
          </p:txBody>
        </p:sp>
        <p:sp>
          <p:nvSpPr>
            <p:cNvPr id="21515" name="Line 11"/>
            <p:cNvSpPr>
              <a:spLocks noChangeShapeType="1"/>
            </p:cNvSpPr>
            <p:nvPr/>
          </p:nvSpPr>
          <p:spPr bwMode="auto">
            <a:xfrm flipH="1">
              <a:off x="4169" y="1758"/>
              <a:ext cx="206" cy="303"/>
            </a:xfrm>
            <a:prstGeom prst="line">
              <a:avLst/>
            </a:prstGeom>
            <a:grpFill/>
            <a:ln w="381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4" name="Group 12"/>
          <p:cNvGrpSpPr>
            <a:grpSpLocks/>
          </p:cNvGrpSpPr>
          <p:nvPr/>
        </p:nvGrpSpPr>
        <p:grpSpPr bwMode="auto">
          <a:xfrm>
            <a:off x="6413104" y="4349751"/>
            <a:ext cx="1458383" cy="1154113"/>
            <a:chOff x="3721" y="2740"/>
            <a:chExt cx="848" cy="727"/>
          </a:xfrm>
          <a:solidFill>
            <a:srgbClr val="8EB4E3"/>
          </a:solidFill>
        </p:grpSpPr>
        <p:sp>
          <p:nvSpPr>
            <p:cNvPr id="21517" name="Rectangle 13"/>
            <p:cNvSpPr>
              <a:spLocks noChangeArrowheads="1"/>
            </p:cNvSpPr>
            <p:nvPr/>
          </p:nvSpPr>
          <p:spPr bwMode="auto">
            <a:xfrm>
              <a:off x="3721" y="3079"/>
              <a:ext cx="848" cy="388"/>
            </a:xfrm>
            <a:prstGeom prst="rect">
              <a:avLst/>
            </a:prstGeom>
            <a:grpFill/>
            <a:ln w="9525">
              <a:solidFill>
                <a:schemeClr val="tx1"/>
              </a:solidFill>
              <a:miter lim="800000"/>
              <a:headEnd/>
              <a:tailEnd/>
            </a:ln>
            <a:effectLst/>
          </p:spPr>
          <p:txBody>
            <a:bodyPr wrap="none" anchor="ctr">
              <a:prstTxWarp prst="textNoShape">
                <a:avLst/>
              </a:prstTxWarp>
            </a:bodyPr>
            <a:lstStyle/>
            <a:p>
              <a:pPr algn="ctr"/>
              <a:r>
                <a:rPr lang="en-US" dirty="0">
                  <a:solidFill>
                    <a:srgbClr val="000000"/>
                  </a:solidFill>
                  <a:latin typeface="Times" pitchFamily="-65" charset="0"/>
                </a:rPr>
                <a:t>Calm</a:t>
              </a:r>
            </a:p>
          </p:txBody>
        </p:sp>
        <p:sp>
          <p:nvSpPr>
            <p:cNvPr id="21518" name="Line 14"/>
            <p:cNvSpPr>
              <a:spLocks noChangeShapeType="1"/>
            </p:cNvSpPr>
            <p:nvPr/>
          </p:nvSpPr>
          <p:spPr bwMode="auto">
            <a:xfrm flipH="1" flipV="1">
              <a:off x="3830" y="2740"/>
              <a:ext cx="73" cy="400"/>
            </a:xfrm>
            <a:prstGeom prst="line">
              <a:avLst/>
            </a:prstGeom>
            <a:grpFill/>
            <a:ln w="38100">
              <a:solidFill>
                <a:srgbClr val="000000"/>
              </a:solidFill>
              <a:round/>
              <a:headEnd/>
              <a:tailEnd type="triangle" w="med" len="med"/>
            </a:ln>
            <a:effectLst/>
          </p:spPr>
          <p:txBody>
            <a:bodyPr wrap="none" anchor="ctr">
              <a:prstTxWarp prst="textNoShape">
                <a:avLst/>
              </a:prstTxWarp>
            </a:bodyPr>
            <a:lstStyle/>
            <a:p>
              <a:endParaRPr lang="en-US"/>
            </a:p>
          </p:txBody>
        </p:sp>
      </p:grpSp>
      <p:grpSp>
        <p:nvGrpSpPr>
          <p:cNvPr id="5" name="Group 18"/>
          <p:cNvGrpSpPr/>
          <p:nvPr/>
        </p:nvGrpSpPr>
        <p:grpSpPr>
          <a:xfrm>
            <a:off x="1485902" y="3657601"/>
            <a:ext cx="2916965" cy="1846263"/>
            <a:chOff x="1371601" y="3657600"/>
            <a:chExt cx="2692583" cy="1846263"/>
          </a:xfrm>
        </p:grpSpPr>
        <p:sp>
          <p:nvSpPr>
            <p:cNvPr id="15" name="TextBox 14"/>
            <p:cNvSpPr txBox="1"/>
            <p:nvPr/>
          </p:nvSpPr>
          <p:spPr>
            <a:xfrm>
              <a:off x="1676400" y="3657600"/>
              <a:ext cx="2387784" cy="369332"/>
            </a:xfrm>
            <a:prstGeom prst="rect">
              <a:avLst/>
            </a:prstGeom>
            <a:noFill/>
          </p:spPr>
          <p:txBody>
            <a:bodyPr wrap="none" rtlCol="0">
              <a:spAutoFit/>
            </a:bodyPr>
            <a:lstStyle/>
            <a:p>
              <a:r>
                <a:rPr lang="en-US" dirty="0" smtClean="0"/>
                <a:t>Baseline set at -7 seconds</a:t>
              </a:r>
              <a:endParaRPr lang="en-US" dirty="0"/>
            </a:p>
          </p:txBody>
        </p:sp>
        <p:cxnSp>
          <p:nvCxnSpPr>
            <p:cNvPr id="17" name="Straight Arrow Connector 16"/>
            <p:cNvCxnSpPr/>
            <p:nvPr/>
          </p:nvCxnSpPr>
          <p:spPr>
            <a:xfrm rot="5400000">
              <a:off x="1014137" y="4384399"/>
              <a:ext cx="1476928" cy="7619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Paranormal ‘Explanation’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Mental Radio (extra sensory perception)</a:t>
            </a:r>
          </a:p>
          <a:p>
            <a:pPr lvl="1"/>
            <a:r>
              <a:rPr lang="en-US" dirty="0" smtClean="0"/>
              <a:t>Selectivity problem !!!!!!</a:t>
            </a:r>
          </a:p>
          <a:p>
            <a:endParaRPr lang="en-US" dirty="0" smtClean="0"/>
          </a:p>
          <a:p>
            <a:r>
              <a:rPr lang="en-US" dirty="0" smtClean="0"/>
              <a:t>Mental motor control (PK)</a:t>
            </a:r>
          </a:p>
          <a:p>
            <a:endParaRPr lang="en-US" dirty="0" smtClean="0"/>
          </a:p>
          <a:p>
            <a:r>
              <a:rPr lang="en-US" dirty="0" smtClean="0"/>
              <a:t>Precognition ?????</a:t>
            </a:r>
          </a:p>
          <a:p>
            <a:endParaRPr lang="en-US" dirty="0" smtClean="0"/>
          </a:p>
          <a:p>
            <a:endParaRPr lang="en-US" dirty="0" smtClean="0"/>
          </a:p>
          <a:p>
            <a:r>
              <a:rPr lang="en-US" dirty="0" smtClean="0"/>
              <a:t>This psych/bio model has misguided research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Presentiment variables</a:t>
            </a:r>
            <a:endParaRPr lang="en-US" dirty="0"/>
          </a:p>
        </p:txBody>
      </p:sp>
      <p:sp>
        <p:nvSpPr>
          <p:cNvPr id="3" name="Content Placeholder 2"/>
          <p:cNvSpPr>
            <a:spLocks noGrp="1"/>
          </p:cNvSpPr>
          <p:nvPr>
            <p:ph idx="1"/>
          </p:nvPr>
        </p:nvSpPr>
        <p:spPr/>
        <p:txBody>
          <a:bodyPr/>
          <a:lstStyle/>
          <a:p>
            <a:pPr>
              <a:buNone/>
            </a:pPr>
            <a:r>
              <a:rPr lang="en-US" dirty="0" smtClean="0"/>
              <a:t>• Dependent Variables</a:t>
            </a:r>
          </a:p>
          <a:p>
            <a:pPr lvl="1"/>
            <a:r>
              <a:rPr lang="en-US" dirty="0" smtClean="0"/>
              <a:t>Skin Conductance </a:t>
            </a:r>
          </a:p>
          <a:p>
            <a:pPr lvl="1"/>
            <a:r>
              <a:rPr lang="en-US" dirty="0" smtClean="0"/>
              <a:t>HR</a:t>
            </a:r>
          </a:p>
          <a:p>
            <a:pPr lvl="1"/>
            <a:r>
              <a:rPr lang="en-US" dirty="0" smtClean="0"/>
              <a:t>EEG, CNV</a:t>
            </a:r>
          </a:p>
          <a:p>
            <a:pPr lvl="1"/>
            <a:r>
              <a:rPr lang="en-US" dirty="0" smtClean="0"/>
              <a:t>BOLD</a:t>
            </a:r>
          </a:p>
          <a:p>
            <a:pPr lvl="1"/>
            <a:r>
              <a:rPr lang="en-US" dirty="0" smtClean="0"/>
              <a:t>Blinks, pupil dilation, eye movement</a:t>
            </a:r>
          </a:p>
          <a:p>
            <a:r>
              <a:rPr lang="en-US" dirty="0" smtClean="0"/>
              <a:t>Independent Variables</a:t>
            </a:r>
          </a:p>
          <a:p>
            <a:pPr lvl="1"/>
            <a:r>
              <a:rPr lang="en-US" dirty="0" smtClean="0"/>
              <a:t>Pictures, sounds, shocks, </a:t>
            </a:r>
            <a:r>
              <a:rPr lang="en-US" dirty="0" err="1" smtClean="0"/>
              <a:t>slotmachine</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058" name="Picture 10" descr="55-0016-lg"/>
          <p:cNvPicPr>
            <a:picLocks noChangeAspect="1" noChangeArrowheads="1"/>
          </p:cNvPicPr>
          <p:nvPr/>
        </p:nvPicPr>
        <p:blipFill>
          <a:blip r:embed="rId3"/>
          <a:srcRect/>
          <a:stretch>
            <a:fillRect/>
          </a:stretch>
        </p:blipFill>
        <p:spPr bwMode="auto">
          <a:xfrm>
            <a:off x="0" y="0"/>
            <a:ext cx="9906000" cy="6858000"/>
          </a:xfrm>
          <a:prstGeom prst="rect">
            <a:avLst/>
          </a:prstGeom>
          <a:noFill/>
        </p:spPr>
      </p:pic>
      <p:sp>
        <p:nvSpPr>
          <p:cNvPr id="2050" name="Rectangle 2"/>
          <p:cNvSpPr>
            <a:spLocks noGrp="1" noChangeArrowheads="1"/>
          </p:cNvSpPr>
          <p:nvPr>
            <p:ph type="ctrTitle"/>
          </p:nvPr>
        </p:nvSpPr>
        <p:spPr/>
        <p:txBody>
          <a:bodyPr/>
          <a:lstStyle/>
          <a:p>
            <a:r>
              <a:rPr lang="en-US" dirty="0" smtClean="0">
                <a:solidFill>
                  <a:schemeClr val="bg1"/>
                </a:solidFill>
              </a:rPr>
              <a:t>Banana Banana Apple</a:t>
            </a:r>
            <a:endParaRPr lang="en-US" dirty="0"/>
          </a:p>
        </p:txBody>
      </p:sp>
      <p:sp>
        <p:nvSpPr>
          <p:cNvPr id="2051" name="Rectangle 3"/>
          <p:cNvSpPr>
            <a:spLocks noGrp="1" noChangeArrowheads="1"/>
          </p:cNvSpPr>
          <p:nvPr>
            <p:ph type="subTitle" idx="1"/>
          </p:nvPr>
        </p:nvSpPr>
        <p:spPr>
          <a:xfrm>
            <a:off x="3814499" y="3438526"/>
            <a:ext cx="5348552" cy="3114675"/>
          </a:xfrm>
        </p:spPr>
        <p:txBody>
          <a:bodyPr/>
          <a:lstStyle/>
          <a:p>
            <a:r>
              <a:rPr lang="en-US" dirty="0" smtClean="0">
                <a:solidFill>
                  <a:schemeClr val="bg1"/>
                </a:solidFill>
              </a:rPr>
              <a:t>Results in EEG different from resulting from Banana, Banana, Banana</a:t>
            </a:r>
            <a:endParaRPr lang="en-US" dirty="0">
              <a:solidFill>
                <a:schemeClr val="bg1"/>
              </a:solidFill>
            </a:endParaRPr>
          </a:p>
        </p:txBody>
      </p:sp>
      <p:sp>
        <p:nvSpPr>
          <p:cNvPr id="2052" name="Line 4"/>
          <p:cNvSpPr>
            <a:spLocks noChangeShapeType="1"/>
          </p:cNvSpPr>
          <p:nvPr/>
        </p:nvSpPr>
        <p:spPr bwMode="auto">
          <a:xfrm flipV="1">
            <a:off x="3549650" y="2971800"/>
            <a:ext cx="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500"/>
                                  </p:iterate>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2000"/>
                                  </p:stCondLst>
                                  <p:iterate type="wd">
                                    <p:tmAbs val="500"/>
                                  </p:iterate>
                                  <p:childTnLst>
                                    <p:set>
                                      <p:cBhvr>
                                        <p:cTn id="8"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90" name="AutoShape 18"/>
          <p:cNvSpPr>
            <a:spLocks noChangeArrowheads="1"/>
          </p:cNvSpPr>
          <p:nvPr/>
        </p:nvSpPr>
        <p:spPr bwMode="auto">
          <a:xfrm>
            <a:off x="297525" y="3714750"/>
            <a:ext cx="1004358" cy="611188"/>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074" name="Rectangle 2"/>
          <p:cNvSpPr>
            <a:spLocks noGrp="1" noChangeArrowheads="1"/>
          </p:cNvSpPr>
          <p:nvPr>
            <p:ph type="title"/>
          </p:nvPr>
        </p:nvSpPr>
        <p:spPr/>
        <p:txBody>
          <a:bodyPr/>
          <a:lstStyle/>
          <a:p>
            <a:r>
              <a:rPr lang="en-US"/>
              <a:t>FEPS5 2003</a:t>
            </a:r>
          </a:p>
        </p:txBody>
      </p:sp>
      <p:sp>
        <p:nvSpPr>
          <p:cNvPr id="3075" name="Rectangle 3"/>
          <p:cNvSpPr>
            <a:spLocks noGrp="1" noChangeArrowheads="1"/>
          </p:cNvSpPr>
          <p:nvPr>
            <p:ph type="body" idx="1"/>
          </p:nvPr>
        </p:nvSpPr>
        <p:spPr/>
        <p:txBody>
          <a:bodyPr/>
          <a:lstStyle/>
          <a:p>
            <a:r>
              <a:rPr lang="en-US"/>
              <a:t>KUB</a:t>
            </a:r>
          </a:p>
        </p:txBody>
      </p:sp>
      <p:pic>
        <p:nvPicPr>
          <p:cNvPr id="3079" name="Picture 7" descr="XYZboxtel"/>
          <p:cNvPicPr>
            <a:picLocks noChangeAspect="1" noChangeArrowheads="1"/>
          </p:cNvPicPr>
          <p:nvPr/>
        </p:nvPicPr>
        <p:blipFill>
          <a:blip r:embed="rId3"/>
          <a:srcRect/>
          <a:stretch>
            <a:fillRect/>
          </a:stretch>
        </p:blipFill>
        <p:spPr bwMode="auto">
          <a:xfrm>
            <a:off x="2311400" y="2667000"/>
            <a:ext cx="5530850" cy="3125788"/>
          </a:xfrm>
          <a:prstGeom prst="rect">
            <a:avLst/>
          </a:prstGeom>
          <a:noFill/>
        </p:spPr>
      </p:pic>
      <p:sp>
        <p:nvSpPr>
          <p:cNvPr id="3077" name="Rectangle 5"/>
          <p:cNvSpPr>
            <a:spLocks noChangeArrowheads="1"/>
          </p:cNvSpPr>
          <p:nvPr/>
        </p:nvSpPr>
        <p:spPr bwMode="auto">
          <a:xfrm>
            <a:off x="2889250" y="2819400"/>
            <a:ext cx="6934200" cy="2362200"/>
          </a:xfrm>
          <a:prstGeom prst="rect">
            <a:avLst/>
          </a:prstGeom>
          <a:solidFill>
            <a:schemeClr val="bg1"/>
          </a:solidFill>
          <a:ln w="9525">
            <a:noFill/>
            <a:miter lim="800000"/>
            <a:headEnd/>
            <a:tailEnd/>
          </a:ln>
        </p:spPr>
        <p:txBody>
          <a:bodyPr wrap="none" anchor="ctr">
            <a:prstTxWarp prst="textNoShape">
              <a:avLst/>
            </a:prstTxWarp>
          </a:bodyPr>
          <a:lstStyle/>
          <a:p>
            <a:pPr algn="ctr"/>
            <a:r>
              <a:rPr lang="en-US"/>
              <a:t>`</a:t>
            </a:r>
          </a:p>
        </p:txBody>
      </p:sp>
      <p:sp>
        <p:nvSpPr>
          <p:cNvPr id="3081" name="Text Box 9"/>
          <p:cNvSpPr txBox="1">
            <a:spLocks noChangeArrowheads="1"/>
          </p:cNvSpPr>
          <p:nvPr/>
        </p:nvSpPr>
        <p:spPr bwMode="auto">
          <a:xfrm>
            <a:off x="4368271" y="1751014"/>
            <a:ext cx="5068227" cy="1468437"/>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sz="1800">
                <a:latin typeface="Times" pitchFamily="-107" charset="0"/>
              </a:rPr>
              <a:t>Donkers, FCL &amp; Boxtel, GJM Van (2005)</a:t>
            </a:r>
          </a:p>
          <a:p>
            <a:pPr eaLnBrk="1" hangingPunct="1">
              <a:lnSpc>
                <a:spcPct val="90000"/>
              </a:lnSpc>
              <a:spcBef>
                <a:spcPct val="20000"/>
              </a:spcBef>
            </a:pPr>
            <a:r>
              <a:rPr lang="en-US" sz="1800">
                <a:latin typeface="Times" pitchFamily="-107" charset="0"/>
              </a:rPr>
              <a:t> Mediofrontal negativities to averted Gains and Losses in the Slot-Machine Task.</a:t>
            </a:r>
          </a:p>
          <a:p>
            <a:pPr eaLnBrk="1" hangingPunct="1">
              <a:lnSpc>
                <a:spcPct val="90000"/>
              </a:lnSpc>
              <a:spcBef>
                <a:spcPct val="20000"/>
              </a:spcBef>
            </a:pPr>
            <a:r>
              <a:rPr lang="en-US" sz="1800">
                <a:latin typeface="Times" pitchFamily="-107" charset="0"/>
              </a:rPr>
              <a:t> </a:t>
            </a:r>
            <a:r>
              <a:rPr lang="en-US" sz="1800" i="1">
                <a:latin typeface="Times" pitchFamily="-107" charset="0"/>
              </a:rPr>
              <a:t>Journal of Psychophysiology</a:t>
            </a:r>
            <a:r>
              <a:rPr lang="en-US" sz="1800">
                <a:latin typeface="Times" pitchFamily="-107" charset="0"/>
              </a:rPr>
              <a:t>, </a:t>
            </a:r>
            <a:r>
              <a:rPr lang="en-US" sz="1800" b="1">
                <a:latin typeface="Times" pitchFamily="-107" charset="0"/>
              </a:rPr>
              <a:t>19</a:t>
            </a:r>
            <a:r>
              <a:rPr lang="en-US" sz="1800">
                <a:latin typeface="Times" pitchFamily="-107" charset="0"/>
              </a:rPr>
              <a:t> (4)</a:t>
            </a:r>
          </a:p>
          <a:p>
            <a:endParaRPr lang="en-US" sz="1800"/>
          </a:p>
        </p:txBody>
      </p:sp>
      <p:sp>
        <p:nvSpPr>
          <p:cNvPr id="3087" name="Text Box 15"/>
          <p:cNvSpPr txBox="1">
            <a:spLocks noChangeArrowheads="1"/>
          </p:cNvSpPr>
          <p:nvPr/>
        </p:nvSpPr>
        <p:spPr bwMode="auto">
          <a:xfrm>
            <a:off x="607087" y="3821113"/>
            <a:ext cx="301660" cy="369332"/>
          </a:xfrm>
          <a:prstGeom prst="rect">
            <a:avLst/>
          </a:prstGeom>
          <a:noFill/>
          <a:ln w="9525">
            <a:noFill/>
            <a:miter lim="800000"/>
            <a:headEnd/>
            <a:tailEnd/>
          </a:ln>
        </p:spPr>
        <p:txBody>
          <a:bodyPr wrap="none">
            <a:prstTxWarp prst="textNoShape">
              <a:avLst/>
            </a:prstTxWarp>
            <a:spAutoFit/>
          </a:bodyPr>
          <a:lstStyle/>
          <a:p>
            <a:r>
              <a:rPr lang="en-US"/>
              <a:t>4</a:t>
            </a:r>
          </a:p>
        </p:txBody>
      </p:sp>
      <p:sp>
        <p:nvSpPr>
          <p:cNvPr id="3088" name="Text Box 16"/>
          <p:cNvSpPr txBox="1">
            <a:spLocks noChangeArrowheads="1"/>
          </p:cNvSpPr>
          <p:nvPr/>
        </p:nvSpPr>
        <p:spPr bwMode="auto">
          <a:xfrm>
            <a:off x="572691" y="3843338"/>
            <a:ext cx="729192" cy="369332"/>
          </a:xfrm>
          <a:prstGeom prst="rect">
            <a:avLst/>
          </a:prstGeom>
          <a:noFill/>
          <a:ln w="9525">
            <a:noFill/>
            <a:miter lim="800000"/>
            <a:headEnd/>
            <a:tailEnd/>
          </a:ln>
        </p:spPr>
        <p:txBody>
          <a:bodyPr>
            <a:prstTxWarp prst="textNoShape">
              <a:avLst/>
            </a:prstTxWarp>
            <a:spAutoFit/>
          </a:bodyPr>
          <a:lstStyle/>
          <a:p>
            <a:pPr>
              <a:spcBef>
                <a:spcPct val="50000"/>
              </a:spcBef>
            </a:pPr>
            <a:r>
              <a:rPr lang="en-US"/>
              <a:t>7</a:t>
            </a:r>
          </a:p>
        </p:txBody>
      </p:sp>
      <p:sp>
        <p:nvSpPr>
          <p:cNvPr id="3089" name="Text Box 17"/>
          <p:cNvSpPr txBox="1">
            <a:spLocks noChangeArrowheads="1"/>
          </p:cNvSpPr>
          <p:nvPr/>
        </p:nvSpPr>
        <p:spPr bwMode="auto">
          <a:xfrm>
            <a:off x="662120" y="3843338"/>
            <a:ext cx="199496" cy="646331"/>
          </a:xfrm>
          <a:prstGeom prst="rect">
            <a:avLst/>
          </a:prstGeom>
          <a:noFill/>
          <a:ln w="9525">
            <a:noFill/>
            <a:miter lim="800000"/>
            <a:headEnd/>
            <a:tailEnd/>
          </a:ln>
        </p:spPr>
        <p:txBody>
          <a:bodyPr>
            <a:prstTxWarp prst="textNoShape">
              <a:avLst/>
            </a:prstTxWarp>
            <a:spAutoFit/>
          </a:bodyPr>
          <a:lstStyle/>
          <a:p>
            <a:pPr>
              <a:spcBef>
                <a:spcPct val="50000"/>
              </a:spcBef>
            </a:pPr>
            <a:r>
              <a:rPr lang="en-US"/>
              <a:t>3</a:t>
            </a:r>
          </a:p>
        </p:txBody>
      </p:sp>
      <p:pic>
        <p:nvPicPr>
          <p:cNvPr id="3091" name="Picture 19" descr="eeg-symon1"/>
          <p:cNvPicPr>
            <a:picLocks noChangeAspect="1" noChangeArrowheads="1"/>
          </p:cNvPicPr>
          <p:nvPr/>
        </p:nvPicPr>
        <p:blipFill>
          <a:blip r:embed="rId4"/>
          <a:srcRect/>
          <a:stretch>
            <a:fillRect/>
          </a:stretch>
        </p:blipFill>
        <p:spPr bwMode="auto">
          <a:xfrm>
            <a:off x="1353477" y="3430588"/>
            <a:ext cx="957923" cy="847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08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2000"/>
                                  </p:stCondLst>
                                  <p:childTnLst>
                                    <p:set>
                                      <p:cBhvr>
                                        <p:cTn id="9" dur="1000">
                                          <p:stCondLst>
                                            <p:cond delay="0"/>
                                          </p:stCondLst>
                                        </p:cTn>
                                        <p:tgtEl>
                                          <p:spTgt spid="3088"/>
                                        </p:tgtEl>
                                        <p:attrNameLst>
                                          <p:attrName>style.visibility</p:attrName>
                                        </p:attrNameLst>
                                      </p:cBhvr>
                                      <p:to>
                                        <p:strVal val="visible"/>
                                      </p:to>
                                    </p:set>
                                  </p:childTnLst>
                                </p:cTn>
                              </p:par>
                            </p:childTnLst>
                          </p:cTn>
                        </p:par>
                        <p:par>
                          <p:cTn id="10" fill="hold">
                            <p:stCondLst>
                              <p:cond delay="4000"/>
                            </p:stCondLst>
                            <p:childTnLst>
                              <p:par>
                                <p:cTn id="11" presetID="11" presetClass="entr" presetSubtype="0" fill="hold" grpId="0" nodeType="afterEffect">
                                  <p:stCondLst>
                                    <p:cond delay="2000"/>
                                  </p:stCondLst>
                                  <p:childTnLst>
                                    <p:set>
                                      <p:cBhvr>
                                        <p:cTn id="12" dur="1000">
                                          <p:stCondLst>
                                            <p:cond delay="0"/>
                                          </p:stCondLst>
                                        </p:cTn>
                                        <p:tgtEl>
                                          <p:spTgt spid="30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 presetClass="exit" presetSubtype="2" fill="hold" grpId="0" nodeType="clickEffect">
                                  <p:stCondLst>
                                    <p:cond delay="0"/>
                                  </p:stCondLst>
                                  <p:childTnLst>
                                    <p:anim calcmode="lin" valueType="num">
                                      <p:cBhvr additive="base">
                                        <p:cTn id="16" dur="5000"/>
                                        <p:tgtEl>
                                          <p:spTgt spid="3077"/>
                                        </p:tgtEl>
                                        <p:attrNameLst>
                                          <p:attrName>ppt_x</p:attrName>
                                        </p:attrNameLst>
                                      </p:cBhvr>
                                      <p:tavLst>
                                        <p:tav tm="0">
                                          <p:val>
                                            <p:strVal val="ppt_x"/>
                                          </p:val>
                                        </p:tav>
                                        <p:tav tm="100000">
                                          <p:val>
                                            <p:strVal val="1+ppt_w/2"/>
                                          </p:val>
                                        </p:tav>
                                      </p:tavLst>
                                    </p:anim>
                                    <p:anim calcmode="lin" valueType="num">
                                      <p:cBhvr additive="base">
                                        <p:cTn id="17" dur="5000"/>
                                        <p:tgtEl>
                                          <p:spTgt spid="3077"/>
                                        </p:tgtEl>
                                        <p:attrNameLst>
                                          <p:attrName>ppt_y</p:attrName>
                                        </p:attrNameLst>
                                      </p:cBhvr>
                                      <p:tavLst>
                                        <p:tav tm="0">
                                          <p:val>
                                            <p:strVal val="ppt_y"/>
                                          </p:val>
                                        </p:tav>
                                        <p:tav tm="100000">
                                          <p:val>
                                            <p:strVal val="ppt_y"/>
                                          </p:val>
                                        </p:tav>
                                      </p:tavLst>
                                    </p:anim>
                                    <p:set>
                                      <p:cBhvr>
                                        <p:cTn id="18" dur="1" fill="hold">
                                          <p:stCondLst>
                                            <p:cond delay="4999"/>
                                          </p:stCondLst>
                                        </p:cTn>
                                        <p:tgtEl>
                                          <p:spTgt spid="30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7" grpId="0"/>
      <p:bldP spid="3088" grpId="0"/>
      <p:bldP spid="3089"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Method</a:t>
            </a:r>
            <a:endParaRPr lang="en-US" dirty="0"/>
          </a:p>
        </p:txBody>
      </p:sp>
      <p:sp>
        <p:nvSpPr>
          <p:cNvPr id="12291" name="Rectangle 3"/>
          <p:cNvSpPr>
            <a:spLocks noGrp="1" noChangeArrowheads="1"/>
          </p:cNvSpPr>
          <p:nvPr>
            <p:ph type="body" idx="1"/>
          </p:nvPr>
        </p:nvSpPr>
        <p:spPr/>
        <p:txBody>
          <a:bodyPr/>
          <a:lstStyle/>
          <a:p>
            <a:r>
              <a:rPr lang="en-US" sz="2800" dirty="0"/>
              <a:t>32</a:t>
            </a:r>
            <a:r>
              <a:rPr lang="en-US" sz="2800" dirty="0" smtClean="0"/>
              <a:t> Volunteers</a:t>
            </a:r>
          </a:p>
          <a:p>
            <a:r>
              <a:rPr lang="en-US" sz="2800" dirty="0"/>
              <a:t>128</a:t>
            </a:r>
            <a:r>
              <a:rPr lang="en-US" sz="2800" dirty="0" smtClean="0"/>
              <a:t> trials</a:t>
            </a:r>
          </a:p>
          <a:p>
            <a:r>
              <a:rPr lang="en-US" sz="2800" smtClean="0"/>
              <a:t>Each trial</a:t>
            </a:r>
            <a:r>
              <a:rPr lang="en-US" sz="2800" dirty="0" smtClean="0"/>
              <a:t>: participant pays 0.50 </a:t>
            </a:r>
            <a:r>
              <a:rPr lang="en-US" sz="2800" dirty="0"/>
              <a:t>euro</a:t>
            </a:r>
          </a:p>
          <a:p>
            <a:r>
              <a:rPr lang="en-US" sz="2800" dirty="0"/>
              <a:t>XXX</a:t>
            </a:r>
            <a:r>
              <a:rPr lang="en-US" sz="2800" dirty="0" smtClean="0"/>
              <a:t>  gives 7 REAL euro </a:t>
            </a:r>
            <a:r>
              <a:rPr lang="en-US" sz="2800" dirty="0"/>
              <a:t>(</a:t>
            </a:r>
            <a:r>
              <a:rPr lang="en-US" sz="2800" dirty="0" err="1"/>
              <a:t>p</a:t>
            </a:r>
            <a:r>
              <a:rPr lang="en-US" sz="2800" dirty="0"/>
              <a:t>=12.5%)</a:t>
            </a:r>
          </a:p>
          <a:p>
            <a:r>
              <a:rPr lang="en-US" sz="2800" dirty="0"/>
              <a:t>Random</a:t>
            </a:r>
            <a:r>
              <a:rPr lang="en-US" sz="2800" dirty="0" smtClean="0"/>
              <a:t> with replacement</a:t>
            </a:r>
          </a:p>
          <a:p>
            <a:r>
              <a:rPr lang="en-US" sz="2800" dirty="0"/>
              <a:t>Focus</a:t>
            </a:r>
            <a:r>
              <a:rPr lang="en-US" sz="2800" dirty="0" smtClean="0"/>
              <a:t> on </a:t>
            </a:r>
            <a:r>
              <a:rPr lang="en-US" sz="2800" dirty="0" err="1" smtClean="0"/>
              <a:t>medio</a:t>
            </a:r>
            <a:r>
              <a:rPr lang="en-US" sz="2800" dirty="0" smtClean="0"/>
              <a:t> </a:t>
            </a:r>
            <a:r>
              <a:rPr lang="en-US" sz="2800" dirty="0"/>
              <a:t>frontal </a:t>
            </a:r>
            <a:r>
              <a:rPr lang="en-US" sz="2800" dirty="0" smtClean="0"/>
              <a:t>electrodes </a:t>
            </a:r>
            <a:r>
              <a:rPr lang="en-US" sz="2800" dirty="0"/>
              <a:t>(</a:t>
            </a:r>
            <a:r>
              <a:rPr lang="en-US" sz="2800" dirty="0" err="1"/>
              <a:t>Fz</a:t>
            </a:r>
            <a:r>
              <a:rPr lang="en-US" sz="2800" dirty="0"/>
              <a:t>, </a:t>
            </a:r>
            <a:r>
              <a:rPr lang="en-US" sz="2800" dirty="0" err="1"/>
              <a:t>Pz</a:t>
            </a:r>
            <a:r>
              <a:rPr lang="en-US" sz="2800" dirty="0"/>
              <a:t>, </a:t>
            </a:r>
            <a:r>
              <a:rPr lang="en-US" sz="2800" dirty="0" err="1"/>
              <a:t>Cz</a:t>
            </a:r>
            <a:r>
              <a:rPr lang="en-US" sz="2800" dirty="0"/>
              <a:t>)</a:t>
            </a:r>
          </a:p>
          <a:p>
            <a:r>
              <a:rPr lang="en-US" sz="2800" dirty="0"/>
              <a:t>Preprocessing </a:t>
            </a:r>
            <a:r>
              <a:rPr lang="en-US" sz="2800" b="1" dirty="0" smtClean="0"/>
              <a:t>identical</a:t>
            </a:r>
            <a:r>
              <a:rPr lang="en-US" sz="2800" dirty="0" smtClean="0"/>
              <a:t> to </a:t>
            </a:r>
            <a:r>
              <a:rPr lang="en-US" sz="2800" dirty="0" err="1" smtClean="0"/>
              <a:t>Donkers</a:t>
            </a:r>
            <a:r>
              <a:rPr lang="en-US" sz="2800" dirty="0" smtClean="0"/>
              <a:t> </a:t>
            </a:r>
            <a:r>
              <a:rPr lang="en-US" sz="2800" dirty="0"/>
              <a:t>et al</a:t>
            </a:r>
          </a:p>
          <a:p>
            <a:pPr>
              <a:buFont typeface="Wingdings" pitchFamily="-107" charset="2"/>
              <a:buNone/>
            </a:pPr>
            <a:r>
              <a:rPr lang="en-US" sz="2800" dirty="0"/>
              <a:t> </a:t>
            </a:r>
          </a:p>
        </p:txBody>
      </p:sp>
      <p:pic>
        <p:nvPicPr>
          <p:cNvPr id="12293" name="Picture 5" descr="1monkey_banana"/>
          <p:cNvPicPr>
            <a:picLocks noChangeAspect="1" noChangeArrowheads="1"/>
          </p:cNvPicPr>
          <p:nvPr/>
        </p:nvPicPr>
        <p:blipFill>
          <a:blip r:embed="rId3">
            <a:alphaModFix amt="82000"/>
          </a:blip>
          <a:srcRect/>
          <a:stretch>
            <a:fillRect/>
          </a:stretch>
        </p:blipFill>
        <p:spPr bwMode="auto">
          <a:xfrm>
            <a:off x="6784579" y="1"/>
            <a:ext cx="2378471" cy="2932113"/>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err="1" smtClean="0"/>
              <a:t>Overal</a:t>
            </a:r>
            <a:r>
              <a:rPr lang="en-US" dirty="0" smtClean="0"/>
              <a:t> result (pooled over XXY &amp; XXX)</a:t>
            </a:r>
            <a:endParaRPr lang="en-US" dirty="0"/>
          </a:p>
        </p:txBody>
      </p:sp>
      <p:sp>
        <p:nvSpPr>
          <p:cNvPr id="11267" name="Rectangle 3"/>
          <p:cNvSpPr>
            <a:spLocks noGrp="1" noChangeArrowheads="1"/>
          </p:cNvSpPr>
          <p:nvPr>
            <p:ph type="body" idx="1"/>
          </p:nvPr>
        </p:nvSpPr>
        <p:spPr/>
        <p:txBody>
          <a:bodyPr/>
          <a:lstStyle/>
          <a:p>
            <a:r>
              <a:rPr lang="en-US" sz="1800" dirty="0"/>
              <a:t>1</a:t>
            </a:r>
            <a:r>
              <a:rPr lang="en-US" sz="1800" dirty="0" smtClean="0"/>
              <a:t> participant: no usable data</a:t>
            </a:r>
            <a:r>
              <a:rPr lang="en-US" dirty="0" smtClean="0"/>
              <a:t> </a:t>
            </a:r>
            <a:endParaRPr lang="en-US" dirty="0"/>
          </a:p>
        </p:txBody>
      </p:sp>
      <p:pic>
        <p:nvPicPr>
          <p:cNvPr id="11268" name="Picture 4"/>
          <p:cNvPicPr>
            <a:picLocks noChangeAspect="1" noChangeArrowheads="1"/>
          </p:cNvPicPr>
          <p:nvPr/>
        </p:nvPicPr>
        <p:blipFill>
          <a:blip r:embed="rId3"/>
          <a:srcRect/>
          <a:stretch>
            <a:fillRect/>
          </a:stretch>
        </p:blipFill>
        <p:spPr bwMode="auto">
          <a:xfrm>
            <a:off x="2959762" y="2649538"/>
            <a:ext cx="3907367" cy="19621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Statistics</a:t>
            </a:r>
          </a:p>
        </p:txBody>
      </p:sp>
      <p:graphicFrame>
        <p:nvGraphicFramePr>
          <p:cNvPr id="19460" name="Object 4"/>
          <p:cNvGraphicFramePr>
            <a:graphicFrameLocks noChangeAspect="1"/>
          </p:cNvGraphicFramePr>
          <p:nvPr/>
        </p:nvGraphicFramePr>
        <p:xfrm>
          <a:off x="1716352" y="798513"/>
          <a:ext cx="6762221" cy="4171950"/>
        </p:xfrm>
        <a:graphic>
          <a:graphicData uri="http://schemas.openxmlformats.org/presentationml/2006/ole">
            <p:oleObj spid="_x0000_s166914" name="Document" r:id="rId4" imgW="3456432" imgH="2310384" progId="Word.Document.8">
              <p:embed/>
            </p:oleObj>
          </a:graphicData>
        </a:graphic>
      </p:graphicFrame>
      <p:sp>
        <p:nvSpPr>
          <p:cNvPr id="19462" name="Text Box 6"/>
          <p:cNvSpPr txBox="1">
            <a:spLocks noChangeArrowheads="1"/>
          </p:cNvSpPr>
          <p:nvPr/>
        </p:nvSpPr>
        <p:spPr bwMode="auto">
          <a:xfrm>
            <a:off x="1735271" y="4983164"/>
            <a:ext cx="4978796" cy="1061829"/>
          </a:xfrm>
          <a:prstGeom prst="rect">
            <a:avLst/>
          </a:prstGeom>
          <a:noFill/>
          <a:ln w="9525">
            <a:noFill/>
            <a:miter lim="800000"/>
            <a:headEnd/>
            <a:tailEnd/>
          </a:ln>
        </p:spPr>
        <p:txBody>
          <a:bodyPr>
            <a:prstTxWarp prst="textNoShape">
              <a:avLst/>
            </a:prstTxWarp>
            <a:spAutoFit/>
          </a:bodyPr>
          <a:lstStyle/>
          <a:p>
            <a:pPr>
              <a:spcBef>
                <a:spcPct val="50000"/>
              </a:spcBef>
            </a:pPr>
            <a:r>
              <a:rPr lang="en-US" dirty="0" err="1"/>
              <a:t>Gemiddeld</a:t>
            </a:r>
            <a:r>
              <a:rPr lang="en-US" dirty="0"/>
              <a:t> </a:t>
            </a:r>
            <a:r>
              <a:rPr lang="en-US" dirty="0" err="1"/>
              <a:t>verschil</a:t>
            </a:r>
            <a:r>
              <a:rPr lang="en-US" dirty="0"/>
              <a:t> XXX-XXY in S2-S3 interval: 1.88 </a:t>
            </a:r>
            <a:r>
              <a:rPr lang="en-US" dirty="0" err="1"/>
              <a:t>microV</a:t>
            </a:r>
            <a:r>
              <a:rPr lang="en-US" dirty="0"/>
              <a:t> </a:t>
            </a:r>
          </a:p>
          <a:p>
            <a:pPr>
              <a:spcBef>
                <a:spcPct val="50000"/>
              </a:spcBef>
            </a:pPr>
            <a:r>
              <a:rPr lang="en-US" dirty="0"/>
              <a:t>(</a:t>
            </a:r>
            <a:r>
              <a:rPr lang="en-US" dirty="0" err="1"/>
              <a:t>t</a:t>
            </a:r>
            <a:r>
              <a:rPr lang="en-US" dirty="0"/>
              <a:t>= 2.35 </a:t>
            </a:r>
            <a:r>
              <a:rPr lang="en-US" dirty="0">
                <a:solidFill>
                  <a:schemeClr val="tx2"/>
                </a:solidFill>
              </a:rPr>
              <a:t>, </a:t>
            </a:r>
            <a:r>
              <a:rPr lang="en-US" dirty="0" err="1">
                <a:solidFill>
                  <a:schemeClr val="tx2"/>
                </a:solidFill>
              </a:rPr>
              <a:t>df</a:t>
            </a:r>
            <a:r>
              <a:rPr lang="en-US" dirty="0">
                <a:solidFill>
                  <a:schemeClr val="tx2"/>
                </a:solidFill>
              </a:rPr>
              <a:t>=</a:t>
            </a:r>
            <a:r>
              <a:rPr lang="en-US" dirty="0" smtClean="0">
                <a:solidFill>
                  <a:schemeClr val="tx2"/>
                </a:solidFill>
              </a:rPr>
              <a:t>30, </a:t>
            </a:r>
            <a:r>
              <a:rPr lang="en-US" dirty="0" err="1">
                <a:solidFill>
                  <a:schemeClr val="tx2"/>
                </a:solidFill>
              </a:rPr>
              <a:t>p</a:t>
            </a:r>
            <a:r>
              <a:rPr lang="en-US" dirty="0">
                <a:solidFill>
                  <a:schemeClr val="tx2"/>
                </a:solidFill>
              </a:rPr>
              <a:t> = 0.026)</a:t>
            </a:r>
          </a:p>
        </p:txBody>
      </p:sp>
      <p:sp>
        <p:nvSpPr>
          <p:cNvPr id="19463" name="Line 7"/>
          <p:cNvSpPr>
            <a:spLocks noChangeShapeType="1"/>
          </p:cNvSpPr>
          <p:nvPr/>
        </p:nvSpPr>
        <p:spPr bwMode="auto">
          <a:xfrm flipH="1">
            <a:off x="5278041" y="2955925"/>
            <a:ext cx="0" cy="2027238"/>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9464" name="Text Box 8"/>
          <p:cNvSpPr txBox="1">
            <a:spLocks noChangeArrowheads="1"/>
          </p:cNvSpPr>
          <p:nvPr/>
        </p:nvSpPr>
        <p:spPr bwMode="auto">
          <a:xfrm>
            <a:off x="5959079" y="4332288"/>
            <a:ext cx="382937" cy="338554"/>
          </a:xfrm>
          <a:prstGeom prst="rect">
            <a:avLst/>
          </a:prstGeom>
          <a:noFill/>
          <a:ln w="9525">
            <a:noFill/>
            <a:miter lim="800000"/>
            <a:headEnd/>
            <a:tailEnd/>
          </a:ln>
        </p:spPr>
        <p:txBody>
          <a:bodyPr wrap="none">
            <a:prstTxWarp prst="textNoShape">
              <a:avLst/>
            </a:prstTxWarp>
            <a:spAutoFit/>
          </a:bodyPr>
          <a:lstStyle/>
          <a:p>
            <a:r>
              <a:rPr lang="en-US" sz="1600"/>
              <a:t>S3</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742950" y="914401"/>
            <a:ext cx="8420100" cy="1470025"/>
          </a:xfrm>
        </p:spPr>
        <p:txBody>
          <a:bodyPr/>
          <a:lstStyle/>
          <a:p>
            <a:r>
              <a:rPr lang="en-US" dirty="0" smtClean="0"/>
              <a:t>Gender?</a:t>
            </a:r>
            <a:endParaRPr lang="en-US" dirty="0"/>
          </a:p>
        </p:txBody>
      </p:sp>
      <p:sp>
        <p:nvSpPr>
          <p:cNvPr id="110595" name="Rectangle 3"/>
          <p:cNvSpPr>
            <a:spLocks noGrp="1" noChangeArrowheads="1"/>
          </p:cNvSpPr>
          <p:nvPr>
            <p:ph type="subTitle" idx="1"/>
          </p:nvPr>
        </p:nvSpPr>
        <p:spPr/>
        <p:txBody>
          <a:bodyPr/>
          <a:lstStyle/>
          <a:p>
            <a:endParaRPr lang="en-US"/>
          </a:p>
        </p:txBody>
      </p:sp>
      <p:pic>
        <p:nvPicPr>
          <p:cNvPr id="110598" name="Picture 6"/>
          <p:cNvPicPr>
            <a:picLocks noChangeAspect="1" noChangeArrowheads="1"/>
          </p:cNvPicPr>
          <p:nvPr/>
        </p:nvPicPr>
        <p:blipFill>
          <a:blip r:embed="rId2"/>
          <a:srcRect/>
          <a:stretch>
            <a:fillRect/>
          </a:stretch>
        </p:blipFill>
        <p:spPr bwMode="auto">
          <a:xfrm>
            <a:off x="3245247" y="2860676"/>
            <a:ext cx="4958159" cy="3514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dirty="0" smtClean="0"/>
              <a:t>Relation with attention of participant</a:t>
            </a:r>
            <a:endParaRPr lang="en-US" dirty="0"/>
          </a:p>
        </p:txBody>
      </p:sp>
      <p:pic>
        <p:nvPicPr>
          <p:cNvPr id="20484" name="Picture 4"/>
          <p:cNvPicPr>
            <a:picLocks noChangeAspect="1" noChangeArrowheads="1"/>
          </p:cNvPicPr>
          <p:nvPr/>
        </p:nvPicPr>
        <p:blipFill>
          <a:blip r:embed="rId3"/>
          <a:srcRect/>
          <a:stretch>
            <a:fillRect/>
          </a:stretch>
        </p:blipFill>
        <p:spPr bwMode="auto">
          <a:xfrm>
            <a:off x="3112823" y="2420938"/>
            <a:ext cx="3673475" cy="2019300"/>
          </a:xfrm>
          <a:prstGeom prst="rect">
            <a:avLst/>
          </a:prstGeom>
          <a:noFill/>
          <a:ln w="9525">
            <a:noFill/>
            <a:miter lim="800000"/>
            <a:headEnd/>
            <a:tailEnd/>
          </a:ln>
          <a:effectLst/>
        </p:spPr>
      </p:pic>
      <p:sp>
        <p:nvSpPr>
          <p:cNvPr id="20485" name="Text Box 5"/>
          <p:cNvSpPr txBox="1">
            <a:spLocks noChangeArrowheads="1"/>
          </p:cNvSpPr>
          <p:nvPr/>
        </p:nvSpPr>
        <p:spPr bwMode="auto">
          <a:xfrm>
            <a:off x="4560888" y="4622801"/>
            <a:ext cx="347054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Self-rated attention</a:t>
            </a:r>
          </a:p>
        </p:txBody>
      </p:sp>
      <p:sp>
        <p:nvSpPr>
          <p:cNvPr id="20486" name="Text Box 6"/>
          <p:cNvSpPr txBox="1">
            <a:spLocks noChangeArrowheads="1"/>
          </p:cNvSpPr>
          <p:nvPr/>
        </p:nvSpPr>
        <p:spPr bwMode="auto">
          <a:xfrm>
            <a:off x="1286404" y="2420939"/>
            <a:ext cx="1540933" cy="915987"/>
          </a:xfrm>
          <a:prstGeom prst="rect">
            <a:avLst/>
          </a:prstGeom>
          <a:noFill/>
          <a:ln w="9525">
            <a:noFill/>
            <a:miter lim="800000"/>
            <a:headEnd/>
            <a:tailEnd/>
          </a:ln>
        </p:spPr>
        <p:txBody>
          <a:bodyPr>
            <a:prstTxWarp prst="textNoShape">
              <a:avLst/>
            </a:prstTxWarp>
            <a:spAutoFit/>
          </a:bodyPr>
          <a:lstStyle/>
          <a:p>
            <a:pPr>
              <a:spcBef>
                <a:spcPct val="50000"/>
              </a:spcBef>
            </a:pPr>
            <a:r>
              <a:rPr lang="en-US" sz="1800"/>
              <a:t>Effect in microvolts (*1000)</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Relation with ‘Luckiness</a:t>
            </a:r>
            <a:r>
              <a:rPr lang="en-US" dirty="0"/>
              <a:t>’</a:t>
            </a:r>
          </a:p>
        </p:txBody>
      </p:sp>
      <p:graphicFrame>
        <p:nvGraphicFramePr>
          <p:cNvPr id="58376" name="Object 8"/>
          <p:cNvGraphicFramePr>
            <a:graphicFrameLocks noChangeAspect="1"/>
          </p:cNvGraphicFramePr>
          <p:nvPr/>
        </p:nvGraphicFramePr>
        <p:xfrm>
          <a:off x="2019036" y="2055813"/>
          <a:ext cx="5867929" cy="4183062"/>
        </p:xfrm>
        <a:graphic>
          <a:graphicData uri="http://schemas.openxmlformats.org/presentationml/2006/ole">
            <p:oleObj spid="_x0000_s172034" name="Document" r:id="rId4" imgW="5416296" imgH="4181856" progId="Word.Document.8">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t>Special subjects</a:t>
            </a:r>
            <a:endParaRPr lang="en-US" dirty="0"/>
          </a:p>
        </p:txBody>
      </p:sp>
      <p:sp>
        <p:nvSpPr>
          <p:cNvPr id="111619" name="Rectangle 3"/>
          <p:cNvSpPr>
            <a:spLocks noGrp="1" noChangeArrowheads="1"/>
          </p:cNvSpPr>
          <p:nvPr>
            <p:ph type="body" idx="1"/>
          </p:nvPr>
        </p:nvSpPr>
        <p:spPr/>
        <p:txBody>
          <a:bodyPr/>
          <a:lstStyle/>
          <a:p>
            <a:endParaRPr lang="en-US"/>
          </a:p>
        </p:txBody>
      </p:sp>
      <p:pic>
        <p:nvPicPr>
          <p:cNvPr id="111620" name="Picture 4"/>
          <p:cNvPicPr>
            <a:picLocks noChangeAspect="1" noChangeArrowheads="1"/>
          </p:cNvPicPr>
          <p:nvPr/>
        </p:nvPicPr>
        <p:blipFill>
          <a:blip r:embed="rId2"/>
          <a:srcRect/>
          <a:stretch>
            <a:fillRect/>
          </a:stretch>
        </p:blipFill>
        <p:spPr bwMode="auto">
          <a:xfrm>
            <a:off x="2017316" y="2100263"/>
            <a:ext cx="5874808" cy="3530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Explanation</a:t>
            </a:r>
            <a:endParaRPr lang="en-US" dirty="0"/>
          </a:p>
        </p:txBody>
      </p:sp>
      <p:sp>
        <p:nvSpPr>
          <p:cNvPr id="3" name="Content Placeholder 2"/>
          <p:cNvSpPr>
            <a:spLocks noGrp="1"/>
          </p:cNvSpPr>
          <p:nvPr>
            <p:ph idx="1"/>
          </p:nvPr>
        </p:nvSpPr>
        <p:spPr/>
        <p:txBody>
          <a:bodyPr>
            <a:normAutofit lnSpcReduction="10000"/>
          </a:bodyPr>
          <a:lstStyle/>
          <a:p>
            <a:r>
              <a:rPr lang="en-US" dirty="0" smtClean="0"/>
              <a:t>Coincidence</a:t>
            </a:r>
          </a:p>
          <a:p>
            <a:r>
              <a:rPr lang="en-US" dirty="0" smtClean="0"/>
              <a:t>Selective memory</a:t>
            </a:r>
          </a:p>
          <a:p>
            <a:r>
              <a:rPr lang="en-US" dirty="0" smtClean="0"/>
              <a:t>False memories</a:t>
            </a:r>
          </a:p>
          <a:p>
            <a:r>
              <a:rPr lang="en-US" dirty="0" smtClean="0"/>
              <a:t>Cheating</a:t>
            </a:r>
          </a:p>
          <a:p>
            <a:pPr>
              <a:buNone/>
            </a:pPr>
            <a:endParaRPr lang="en-US" dirty="0" smtClean="0"/>
          </a:p>
          <a:p>
            <a:r>
              <a:rPr lang="en-US" dirty="0" smtClean="0"/>
              <a:t>So controlled lab-research</a:t>
            </a:r>
          </a:p>
          <a:p>
            <a:pPr lvl="1"/>
            <a:r>
              <a:rPr lang="en-US" dirty="0" smtClean="0"/>
              <a:t>Old: Rhine </a:t>
            </a:r>
            <a:r>
              <a:rPr lang="en-US" dirty="0"/>
              <a:t>(</a:t>
            </a:r>
            <a:r>
              <a:rPr lang="en-US" dirty="0" smtClean="0"/>
              <a:t>card guessing), Heymans</a:t>
            </a:r>
          </a:p>
          <a:p>
            <a:pPr lvl="1"/>
            <a:r>
              <a:rPr lang="en-US" dirty="0" smtClean="0"/>
              <a:t>New: E.g. phone-telepathy, Presentiment</a:t>
            </a:r>
          </a:p>
          <a:p>
            <a:pPr lvl="1">
              <a:buNone/>
            </a:pPr>
            <a:endParaRPr lang="en-US" dirty="0" smtClean="0"/>
          </a:p>
          <a:p>
            <a:pPr>
              <a:buNone/>
            </a:pPr>
            <a:endParaRPr lang="en-US" dirty="0"/>
          </a:p>
        </p:txBody>
      </p:sp>
      <p:pic>
        <p:nvPicPr>
          <p:cNvPr id="4" name="Picture 6" descr="heymansvandam"/>
          <p:cNvPicPr>
            <a:picLocks noChangeAspect="1" noChangeArrowheads="1"/>
          </p:cNvPicPr>
          <p:nvPr/>
        </p:nvPicPr>
        <p:blipFill>
          <a:blip r:embed="rId3"/>
          <a:srcRect/>
          <a:stretch>
            <a:fillRect/>
          </a:stretch>
        </p:blipFill>
        <p:spPr bwMode="auto">
          <a:xfrm>
            <a:off x="6566165" y="1371601"/>
            <a:ext cx="2927085" cy="34448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difficult to replicate</a:t>
            </a:r>
            <a:endParaRPr lang="en-US" dirty="0"/>
          </a:p>
        </p:txBody>
      </p:sp>
      <p:sp>
        <p:nvSpPr>
          <p:cNvPr id="3" name="Content Placeholder 2"/>
          <p:cNvSpPr>
            <a:spLocks noGrp="1"/>
          </p:cNvSpPr>
          <p:nvPr>
            <p:ph idx="1"/>
          </p:nvPr>
        </p:nvSpPr>
        <p:spPr/>
        <p:txBody>
          <a:bodyPr/>
          <a:lstStyle/>
          <a:p>
            <a:r>
              <a:rPr lang="en-US" dirty="0" smtClean="0"/>
              <a:t>Only special subjects? Could they feel their EEG?</a:t>
            </a:r>
          </a:p>
          <a:p>
            <a:endParaRPr lang="en-US" dirty="0" smtClean="0"/>
          </a:p>
          <a:p>
            <a:r>
              <a:rPr lang="en-US" dirty="0" smtClean="0"/>
              <a:t>Replication is an important issue</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Presentiment Meta-analysis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37  studies,  15 different  main authors</a:t>
            </a:r>
          </a:p>
          <a:p>
            <a:r>
              <a:rPr lang="en-US" dirty="0" smtClean="0"/>
              <a:t>Mean effect size: 0.29</a:t>
            </a:r>
          </a:p>
          <a:p>
            <a:r>
              <a:rPr lang="en-US" dirty="0" smtClean="0"/>
              <a:t>Combined </a:t>
            </a:r>
            <a:r>
              <a:rPr lang="en-US" dirty="0" err="1" smtClean="0"/>
              <a:t>p</a:t>
            </a:r>
            <a:r>
              <a:rPr lang="en-US" dirty="0" smtClean="0"/>
              <a:t> &lt;10^-9</a:t>
            </a:r>
          </a:p>
          <a:p>
            <a:r>
              <a:rPr lang="en-US" dirty="0" err="1" smtClean="0"/>
              <a:t>Filedrawer</a:t>
            </a:r>
            <a:r>
              <a:rPr lang="en-US" dirty="0" smtClean="0"/>
              <a:t> fail safe: 670</a:t>
            </a:r>
          </a:p>
          <a:p>
            <a:r>
              <a:rPr lang="en-US" dirty="0" smtClean="0"/>
              <a:t>Gambler’s fallacy</a:t>
            </a:r>
          </a:p>
          <a:p>
            <a:pPr>
              <a:buNone/>
            </a:pPr>
            <a:endParaRPr lang="en-US" dirty="0" smtClean="0"/>
          </a:p>
          <a:p>
            <a:pPr>
              <a:buNone/>
            </a:pPr>
            <a:endParaRPr lang="en-US" dirty="0" smtClean="0"/>
          </a:p>
          <a:p>
            <a:pPr>
              <a:buNone/>
            </a:pPr>
            <a:endParaRPr lang="en-US" dirty="0" smtClean="0"/>
          </a:p>
          <a:p>
            <a:r>
              <a:rPr lang="en-US" sz="2400" dirty="0" err="1" smtClean="0"/>
              <a:t>Mossbridge</a:t>
            </a:r>
            <a:r>
              <a:rPr lang="en-US" sz="2400" dirty="0" smtClean="0"/>
              <a:t> et al (2011). In press.</a:t>
            </a:r>
            <a:endParaRPr lang="en-US" sz="2400" dirty="0"/>
          </a:p>
        </p:txBody>
      </p:sp>
      <p:pic>
        <p:nvPicPr>
          <p:cNvPr id="4" name="Picture 3"/>
          <p:cNvPicPr>
            <a:picLocks noChangeAspect="1"/>
          </p:cNvPicPr>
          <p:nvPr/>
        </p:nvPicPr>
        <p:blipFill>
          <a:blip r:embed="rId2"/>
          <a:stretch>
            <a:fillRect/>
          </a:stretch>
        </p:blipFill>
        <p:spPr>
          <a:xfrm>
            <a:off x="5468937" y="2438400"/>
            <a:ext cx="3941763" cy="2870998"/>
          </a:xfrm>
          <a:prstGeom prst="rect">
            <a:avLst/>
          </a:prstGeom>
        </p:spPr>
      </p:pic>
      <p:cxnSp>
        <p:nvCxnSpPr>
          <p:cNvPr id="6" name="Straight Connector 5"/>
          <p:cNvCxnSpPr/>
          <p:nvPr/>
        </p:nvCxnSpPr>
        <p:spPr>
          <a:xfrm rot="5400000">
            <a:off x="5536340" y="3886134"/>
            <a:ext cx="2133600" cy="17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Filedrawer</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Dependent upon Assumptions 	</a:t>
            </a:r>
          </a:p>
          <a:p>
            <a:pPr lvl="1"/>
            <a:r>
              <a:rPr lang="en-US" dirty="0" smtClean="0"/>
              <a:t>Contains only negative effects</a:t>
            </a:r>
          </a:p>
          <a:p>
            <a:pPr lvl="1"/>
            <a:r>
              <a:rPr lang="en-US" dirty="0" smtClean="0"/>
              <a:t>Contains everything with </a:t>
            </a:r>
            <a:r>
              <a:rPr lang="en-US" dirty="0" err="1" smtClean="0"/>
              <a:t>p</a:t>
            </a:r>
            <a:r>
              <a:rPr lang="en-US" dirty="0" smtClean="0"/>
              <a:t>&gt;0.05</a:t>
            </a:r>
          </a:p>
          <a:p>
            <a:pPr lvl="1"/>
            <a:r>
              <a:rPr lang="en-US" dirty="0" smtClean="0"/>
              <a:t>Contains everything with |</a:t>
            </a:r>
            <a:r>
              <a:rPr lang="en-US" dirty="0" err="1" smtClean="0"/>
              <a:t>p</a:t>
            </a:r>
            <a:r>
              <a:rPr lang="en-US" dirty="0" smtClean="0"/>
              <a:t>| &gt; 0.05</a:t>
            </a:r>
          </a:p>
          <a:p>
            <a:r>
              <a:rPr lang="en-US" dirty="0" smtClean="0"/>
              <a:t>Preregistration is the answer</a:t>
            </a:r>
          </a:p>
          <a:p>
            <a:pPr lvl="1"/>
            <a:r>
              <a:rPr lang="en-US" dirty="0" smtClean="0"/>
              <a:t>See </a:t>
            </a:r>
            <a:r>
              <a:rPr lang="en-US" dirty="0" err="1" smtClean="0"/>
              <a:t>EJParapsychology</a:t>
            </a:r>
            <a:r>
              <a:rPr lang="en-US" dirty="0" smtClean="0"/>
              <a:t> ~ 1980. Publish independent of </a:t>
            </a:r>
            <a:r>
              <a:rPr lang="en-US" dirty="0" err="1" smtClean="0"/>
              <a:t>p</a:t>
            </a:r>
            <a:endParaRPr lang="en-US" dirty="0" smtClean="0"/>
          </a:p>
          <a:p>
            <a:pPr lvl="1"/>
            <a:r>
              <a:rPr lang="en-US" dirty="0" smtClean="0"/>
              <a:t>Pharmaceutical studies.</a:t>
            </a:r>
          </a:p>
          <a:p>
            <a:r>
              <a:rPr lang="en-US" dirty="0" smtClean="0"/>
              <a:t>Internet archives (physics)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Bem’s</a:t>
            </a:r>
            <a:r>
              <a:rPr lang="en-US" dirty="0" smtClean="0"/>
              <a:t> cognitive approach</a:t>
            </a:r>
            <a:endParaRPr lang="en-US" dirty="0"/>
          </a:p>
        </p:txBody>
      </p:sp>
      <p:sp>
        <p:nvSpPr>
          <p:cNvPr id="3" name="Content Placeholder 2"/>
          <p:cNvSpPr>
            <a:spLocks noGrp="1"/>
          </p:cNvSpPr>
          <p:nvPr>
            <p:ph idx="1"/>
          </p:nvPr>
        </p:nvSpPr>
        <p:spPr/>
        <p:txBody>
          <a:bodyPr>
            <a:normAutofit/>
          </a:bodyPr>
          <a:lstStyle/>
          <a:p>
            <a:r>
              <a:rPr lang="en-US" dirty="0" smtClean="0"/>
              <a:t>Cognitive measures</a:t>
            </a:r>
          </a:p>
          <a:p>
            <a:pPr lvl="1"/>
            <a:r>
              <a:rPr lang="en-US" dirty="0" smtClean="0"/>
              <a:t>No physiology because of </a:t>
            </a:r>
            <a:r>
              <a:rPr lang="en-US" sz="3200" dirty="0" smtClean="0"/>
              <a:t>global </a:t>
            </a:r>
            <a:r>
              <a:rPr lang="en-US" sz="3200" b="1" dirty="0" smtClean="0"/>
              <a:t>replication</a:t>
            </a:r>
          </a:p>
          <a:p>
            <a:r>
              <a:rPr lang="en-US" dirty="0" smtClean="0"/>
              <a:t>Reversed standard Psychological Paradigms</a:t>
            </a:r>
          </a:p>
          <a:p>
            <a:pPr lvl="1"/>
            <a:r>
              <a:rPr lang="en-US" dirty="0" smtClean="0"/>
              <a:t>Manipulation after the measurement</a:t>
            </a:r>
          </a:p>
          <a:p>
            <a:pPr lvl="2"/>
            <a:r>
              <a:rPr lang="en-US" dirty="0" smtClean="0"/>
              <a:t>Decision making</a:t>
            </a:r>
          </a:p>
          <a:p>
            <a:pPr lvl="2"/>
            <a:r>
              <a:rPr lang="en-US" dirty="0" smtClean="0"/>
              <a:t>Habituation</a:t>
            </a:r>
          </a:p>
          <a:p>
            <a:pPr lvl="2"/>
            <a:r>
              <a:rPr lang="en-US" dirty="0" smtClean="0"/>
              <a:t>Affective Priming</a:t>
            </a:r>
          </a:p>
          <a:p>
            <a:pPr lvl="2"/>
            <a:r>
              <a:rPr lang="en-US" dirty="0" smtClean="0"/>
              <a:t>Retroactive memory facilitation</a:t>
            </a:r>
          </a:p>
          <a:p>
            <a:pPr lvl="2"/>
            <a:endParaRPr lang="en-US" dirty="0" smtClean="0"/>
          </a:p>
        </p:txBody>
      </p:sp>
      <p:pic>
        <p:nvPicPr>
          <p:cNvPr id="4" name="Picture 3" descr="index.jpeg"/>
          <p:cNvPicPr>
            <a:picLocks noChangeAspect="1"/>
          </p:cNvPicPr>
          <p:nvPr/>
        </p:nvPicPr>
        <p:blipFill>
          <a:blip r:embed="rId2"/>
          <a:stretch>
            <a:fillRect/>
          </a:stretch>
        </p:blipFill>
        <p:spPr>
          <a:xfrm>
            <a:off x="7507877" y="3924300"/>
            <a:ext cx="1402380" cy="14097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15"/>
          <p:cNvGrpSpPr/>
          <p:nvPr/>
        </p:nvGrpSpPr>
        <p:grpSpPr>
          <a:xfrm>
            <a:off x="6233613" y="1524001"/>
            <a:ext cx="3136900" cy="2938165"/>
            <a:chOff x="5754104" y="1524000"/>
            <a:chExt cx="2895600" cy="2938165"/>
          </a:xfrm>
        </p:grpSpPr>
        <p:grpSp>
          <p:nvGrpSpPr>
            <p:cNvPr id="12" name="Group 13"/>
            <p:cNvGrpSpPr/>
            <p:nvPr/>
          </p:nvGrpSpPr>
          <p:grpSpPr>
            <a:xfrm>
              <a:off x="5754104" y="1524000"/>
              <a:ext cx="2895600" cy="2938165"/>
              <a:chOff x="5754104" y="1524000"/>
              <a:chExt cx="2895600" cy="2938165"/>
            </a:xfrm>
          </p:grpSpPr>
          <p:sp>
            <p:nvSpPr>
              <p:cNvPr id="10" name="TextBox 9"/>
              <p:cNvSpPr txBox="1"/>
              <p:nvPr/>
            </p:nvSpPr>
            <p:spPr>
              <a:xfrm>
                <a:off x="5996889" y="2329934"/>
                <a:ext cx="2652815" cy="369332"/>
              </a:xfrm>
              <a:prstGeom prst="rect">
                <a:avLst/>
              </a:prstGeom>
              <a:noFill/>
            </p:spPr>
            <p:txBody>
              <a:bodyPr wrap="square" rtlCol="0">
                <a:spAutoFit/>
              </a:bodyPr>
              <a:lstStyle/>
              <a:p>
                <a:r>
                  <a:rPr lang="en-US" i="1" dirty="0" smtClean="0"/>
                  <a:t>To which category belongs</a:t>
                </a:r>
                <a:endParaRPr lang="en-US" i="1" dirty="0"/>
              </a:p>
            </p:txBody>
          </p:sp>
          <p:sp>
            <p:nvSpPr>
              <p:cNvPr id="6" name="Rounded Rectangle 5"/>
              <p:cNvSpPr/>
              <p:nvPr/>
            </p:nvSpPr>
            <p:spPr>
              <a:xfrm>
                <a:off x="5754104" y="2099965"/>
                <a:ext cx="2895600" cy="2362200"/>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Carpenter</a:t>
                </a:r>
                <a:endParaRPr lang="en-US" sz="2000" dirty="0">
                  <a:solidFill>
                    <a:srgbClr val="000000"/>
                  </a:solidFill>
                </a:endParaRPr>
              </a:p>
            </p:txBody>
          </p:sp>
          <p:sp>
            <p:nvSpPr>
              <p:cNvPr id="9" name="TextBox 8"/>
              <p:cNvSpPr txBox="1"/>
              <p:nvPr/>
            </p:nvSpPr>
            <p:spPr>
              <a:xfrm>
                <a:off x="6096000" y="1524000"/>
                <a:ext cx="2357265" cy="461665"/>
              </a:xfrm>
              <a:prstGeom prst="rect">
                <a:avLst/>
              </a:prstGeom>
              <a:noFill/>
            </p:spPr>
            <p:txBody>
              <a:bodyPr wrap="none" rtlCol="0">
                <a:spAutoFit/>
              </a:bodyPr>
              <a:lstStyle/>
              <a:p>
                <a:r>
                  <a:rPr lang="en-US" sz="2400" dirty="0" smtClean="0"/>
                  <a:t>3. Practice exercise </a:t>
                </a:r>
                <a:endParaRPr lang="en-US" sz="2400" dirty="0"/>
              </a:p>
            </p:txBody>
          </p:sp>
        </p:grpSp>
        <p:sp>
          <p:nvSpPr>
            <p:cNvPr id="15" name="TextBox 14"/>
            <p:cNvSpPr txBox="1"/>
            <p:nvPr/>
          </p:nvSpPr>
          <p:spPr>
            <a:xfrm>
              <a:off x="5943600" y="2329934"/>
              <a:ext cx="2652815" cy="369332"/>
            </a:xfrm>
            <a:prstGeom prst="rect">
              <a:avLst/>
            </a:prstGeom>
            <a:noFill/>
          </p:spPr>
          <p:txBody>
            <a:bodyPr wrap="square" rtlCol="0">
              <a:spAutoFit/>
            </a:bodyPr>
            <a:lstStyle/>
            <a:p>
              <a:r>
                <a:rPr lang="en-US" i="1" dirty="0" smtClean="0"/>
                <a:t>To which category belongs</a:t>
              </a:r>
              <a:endParaRPr lang="en-US" i="1" dirty="0"/>
            </a:p>
          </p:txBody>
        </p:sp>
      </p:grpSp>
      <p:grpSp>
        <p:nvGrpSpPr>
          <p:cNvPr id="13" name="Group 12"/>
          <p:cNvGrpSpPr/>
          <p:nvPr/>
        </p:nvGrpSpPr>
        <p:grpSpPr>
          <a:xfrm>
            <a:off x="3714750" y="1981200"/>
            <a:ext cx="3136900" cy="3200400"/>
            <a:chOff x="3429000" y="1981200"/>
            <a:chExt cx="2895600" cy="3200400"/>
          </a:xfrm>
        </p:grpSpPr>
        <p:sp>
          <p:nvSpPr>
            <p:cNvPr id="5" name="Rounded Rectangle 4"/>
            <p:cNvSpPr/>
            <p:nvPr/>
          </p:nvSpPr>
          <p:spPr>
            <a:xfrm>
              <a:off x="3429000" y="2819400"/>
              <a:ext cx="2895600" cy="2362200"/>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r>
                <a:rPr lang="en-US" dirty="0" smtClean="0">
                  <a:solidFill>
                    <a:srgbClr val="FF0000"/>
                  </a:solidFill>
                </a:rPr>
                <a:t>.</a:t>
              </a:r>
              <a:endParaRPr lang="en-US" dirty="0">
                <a:solidFill>
                  <a:srgbClr val="FF0000"/>
                </a:solidFill>
              </a:endParaRPr>
            </a:p>
          </p:txBody>
        </p:sp>
        <p:sp>
          <p:nvSpPr>
            <p:cNvPr id="8" name="TextBox 7"/>
            <p:cNvSpPr txBox="1"/>
            <p:nvPr/>
          </p:nvSpPr>
          <p:spPr>
            <a:xfrm>
              <a:off x="3736925" y="1981200"/>
              <a:ext cx="1903785" cy="830997"/>
            </a:xfrm>
            <a:prstGeom prst="rect">
              <a:avLst/>
            </a:prstGeom>
            <a:noFill/>
          </p:spPr>
          <p:txBody>
            <a:bodyPr wrap="none" rtlCol="0">
              <a:spAutoFit/>
            </a:bodyPr>
            <a:lstStyle/>
            <a:p>
              <a:pPr algn="ctr"/>
              <a:r>
                <a:rPr lang="en-US" sz="2400" dirty="0" smtClean="0"/>
                <a:t>2.Surprise Free</a:t>
              </a:r>
            </a:p>
            <a:p>
              <a:pPr algn="ctr"/>
              <a:r>
                <a:rPr lang="en-US" sz="2400" dirty="0" smtClean="0"/>
                <a:t> Recall</a:t>
              </a:r>
              <a:endParaRPr lang="en-US" sz="2400" dirty="0"/>
            </a:p>
          </p:txBody>
        </p:sp>
      </p:grpSp>
      <p:sp>
        <p:nvSpPr>
          <p:cNvPr id="2" name="Title 1"/>
          <p:cNvSpPr>
            <a:spLocks noGrp="1"/>
          </p:cNvSpPr>
          <p:nvPr>
            <p:ph type="title"/>
          </p:nvPr>
        </p:nvSpPr>
        <p:spPr/>
        <p:txBody>
          <a:bodyPr>
            <a:normAutofit fontScale="90000"/>
          </a:bodyPr>
          <a:lstStyle/>
          <a:p>
            <a:r>
              <a:rPr lang="en-US" dirty="0" smtClean="0"/>
              <a:t>Procedure retroactive facilitation of recall </a:t>
            </a:r>
            <a:endParaRPr lang="en-US" dirty="0"/>
          </a:p>
        </p:txBody>
      </p:sp>
      <p:grpSp>
        <p:nvGrpSpPr>
          <p:cNvPr id="14" name="Group 11"/>
          <p:cNvGrpSpPr/>
          <p:nvPr/>
        </p:nvGrpSpPr>
        <p:grpSpPr>
          <a:xfrm>
            <a:off x="825500" y="2819400"/>
            <a:ext cx="3136900" cy="2971800"/>
            <a:chOff x="762000" y="2819400"/>
            <a:chExt cx="2895600" cy="2971800"/>
          </a:xfrm>
        </p:grpSpPr>
        <p:sp>
          <p:nvSpPr>
            <p:cNvPr id="4" name="Rounded Rectangle 3"/>
            <p:cNvSpPr/>
            <p:nvPr/>
          </p:nvSpPr>
          <p:spPr>
            <a:xfrm>
              <a:off x="762000" y="3429000"/>
              <a:ext cx="2895600" cy="2362200"/>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Carpenter</a:t>
              </a:r>
              <a:endParaRPr lang="en-US" sz="2000" dirty="0">
                <a:solidFill>
                  <a:schemeClr val="tx1"/>
                </a:solidFill>
              </a:endParaRPr>
            </a:p>
          </p:txBody>
        </p:sp>
        <p:sp>
          <p:nvSpPr>
            <p:cNvPr id="7" name="TextBox 6"/>
            <p:cNvSpPr txBox="1"/>
            <p:nvPr/>
          </p:nvSpPr>
          <p:spPr>
            <a:xfrm>
              <a:off x="762000" y="2819400"/>
              <a:ext cx="2135727" cy="461665"/>
            </a:xfrm>
            <a:prstGeom prst="rect">
              <a:avLst/>
            </a:prstGeom>
            <a:noFill/>
          </p:spPr>
          <p:txBody>
            <a:bodyPr wrap="none" rtlCol="0">
              <a:spAutoFit/>
            </a:bodyPr>
            <a:lstStyle/>
            <a:p>
              <a:r>
                <a:rPr lang="en-US" sz="2400" dirty="0" smtClean="0"/>
                <a:t>1.Visualize words</a:t>
              </a:r>
              <a:endParaRPr lang="en-US" sz="2400" dirty="0"/>
            </a:p>
          </p:txBody>
        </p:sp>
      </p:grpSp>
      <p:sp>
        <p:nvSpPr>
          <p:cNvPr id="11" name="TextBox 10"/>
          <p:cNvSpPr txBox="1"/>
          <p:nvPr/>
        </p:nvSpPr>
        <p:spPr>
          <a:xfrm>
            <a:off x="6934200" y="4572000"/>
            <a:ext cx="2196451" cy="1200328"/>
          </a:xfrm>
          <a:prstGeom prst="rect">
            <a:avLst/>
          </a:prstGeom>
          <a:noFill/>
        </p:spPr>
        <p:txBody>
          <a:bodyPr wrap="square" rtlCol="0">
            <a:spAutoFit/>
          </a:bodyPr>
          <a:lstStyle/>
          <a:p>
            <a:pPr algn="ctr"/>
            <a:r>
              <a:rPr lang="en-US" sz="2400" b="1" dirty="0" smtClean="0"/>
              <a:t>Random</a:t>
            </a:r>
            <a:r>
              <a:rPr lang="en-US" sz="2400" dirty="0" smtClean="0"/>
              <a:t> subsample</a:t>
            </a:r>
          </a:p>
          <a:p>
            <a:pPr algn="ctr"/>
            <a:r>
              <a:rPr lang="en-US" sz="2400" dirty="0" smtClean="0"/>
              <a:t> of words</a:t>
            </a:r>
            <a:endParaRPr lang="en-US" sz="2400" dirty="0"/>
          </a:p>
        </p:txBody>
      </p:sp>
      <p:cxnSp>
        <p:nvCxnSpPr>
          <p:cNvPr id="26" name="Straight Arrow Connector 25"/>
          <p:cNvCxnSpPr/>
          <p:nvPr/>
        </p:nvCxnSpPr>
        <p:spPr>
          <a:xfrm rot="10800000" flipV="1">
            <a:off x="4787900" y="1752600"/>
            <a:ext cx="1651000" cy="347365"/>
          </a:xfrm>
          <a:prstGeom prst="straightConnector1">
            <a:avLst/>
          </a:prstGeom>
          <a:ln w="5715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err="1" smtClean="0"/>
              <a:t>Bem</a:t>
            </a:r>
            <a:r>
              <a:rPr lang="en-US" dirty="0" smtClean="0"/>
              <a:t> studies</a:t>
            </a:r>
            <a:endParaRPr lang="en-US" dirty="0"/>
          </a:p>
        </p:txBody>
      </p:sp>
      <p:sp>
        <p:nvSpPr>
          <p:cNvPr id="3" name="Content Placeholder 2"/>
          <p:cNvSpPr>
            <a:spLocks noGrp="1"/>
          </p:cNvSpPr>
          <p:nvPr>
            <p:ph idx="1"/>
          </p:nvPr>
        </p:nvSpPr>
        <p:spPr/>
        <p:txBody>
          <a:bodyPr>
            <a:normAutofit/>
          </a:bodyPr>
          <a:lstStyle/>
          <a:p>
            <a:r>
              <a:rPr lang="en-US" dirty="0" smtClean="0"/>
              <a:t>Improved recall performance on words that got </a:t>
            </a:r>
            <a:r>
              <a:rPr lang="en-US" i="1" dirty="0" smtClean="0"/>
              <a:t>later </a:t>
            </a:r>
            <a:r>
              <a:rPr lang="en-US" dirty="0" smtClean="0"/>
              <a:t>extra exercise.</a:t>
            </a:r>
          </a:p>
          <a:p>
            <a:r>
              <a:rPr lang="en-US" dirty="0" smtClean="0"/>
              <a:t>Results Retroactive Facilitation of Memory</a:t>
            </a:r>
          </a:p>
          <a:p>
            <a:pPr lvl="1"/>
            <a:r>
              <a:rPr lang="en-US" dirty="0" smtClean="0"/>
              <a:t> (N=150) mean effect size: 0.30 (</a:t>
            </a:r>
            <a:r>
              <a:rPr lang="en-US" dirty="0" err="1" smtClean="0"/>
              <a:t>p</a:t>
            </a:r>
            <a:r>
              <a:rPr lang="en-US" dirty="0" smtClean="0"/>
              <a:t>&lt;0.01)</a:t>
            </a:r>
          </a:p>
          <a:p>
            <a:r>
              <a:rPr lang="en-US" dirty="0" smtClean="0"/>
              <a:t>Results all 9 studies	</a:t>
            </a:r>
          </a:p>
          <a:p>
            <a:pPr lvl="1"/>
            <a:r>
              <a:rPr lang="en-US" dirty="0" smtClean="0"/>
              <a:t>All </a:t>
            </a:r>
            <a:r>
              <a:rPr lang="en-US" dirty="0" err="1" smtClean="0"/>
              <a:t>Bem</a:t>
            </a:r>
            <a:r>
              <a:rPr lang="en-US" dirty="0" smtClean="0"/>
              <a:t> studies mean effect size: 0.22 (</a:t>
            </a:r>
            <a:r>
              <a:rPr lang="en-US" dirty="0" err="1" smtClean="0"/>
              <a:t>p</a:t>
            </a:r>
            <a:r>
              <a:rPr lang="en-US" dirty="0" smtClean="0"/>
              <a:t>&lt;10^-10)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a:t>
            </a:r>
            <a:endParaRPr lang="en-US" dirty="0"/>
          </a:p>
        </p:txBody>
      </p:sp>
      <p:sp>
        <p:nvSpPr>
          <p:cNvPr id="3" name="Content Placeholder 2"/>
          <p:cNvSpPr>
            <a:spLocks noGrp="1"/>
          </p:cNvSpPr>
          <p:nvPr>
            <p:ph idx="1"/>
          </p:nvPr>
        </p:nvSpPr>
        <p:spPr/>
        <p:txBody>
          <a:bodyPr>
            <a:normAutofit lnSpcReduction="10000"/>
          </a:bodyPr>
          <a:lstStyle/>
          <a:p>
            <a:r>
              <a:rPr lang="en-US" dirty="0" smtClean="0"/>
              <a:t>Statistical</a:t>
            </a:r>
          </a:p>
          <a:p>
            <a:pPr lvl="1"/>
            <a:r>
              <a:rPr lang="en-US" dirty="0" smtClean="0"/>
              <a:t>Using Bayesian stats the null hypothesis is still to be preferred (</a:t>
            </a:r>
            <a:r>
              <a:rPr lang="en-US" dirty="0" err="1" smtClean="0"/>
              <a:t>Wagenmakers</a:t>
            </a:r>
            <a:r>
              <a:rPr lang="en-US" dirty="0" smtClean="0"/>
              <a:t> et al, 2011)…..</a:t>
            </a:r>
          </a:p>
          <a:p>
            <a:pPr lvl="1"/>
            <a:r>
              <a:rPr lang="en-US" dirty="0" smtClean="0"/>
              <a:t>Over-analyses is not corrected for…. (QRP!)</a:t>
            </a:r>
          </a:p>
          <a:p>
            <a:pPr lvl="1"/>
            <a:r>
              <a:rPr lang="en-US" dirty="0" smtClean="0"/>
              <a:t>Combination of experimental results is not allowed….</a:t>
            </a:r>
          </a:p>
          <a:p>
            <a:pPr>
              <a:buNone/>
            </a:pPr>
            <a:endParaRPr lang="en-US" dirty="0" smtClean="0"/>
          </a:p>
          <a:p>
            <a:r>
              <a:rPr lang="en-US" dirty="0" smtClean="0"/>
              <a:t>Theoretical</a:t>
            </a:r>
          </a:p>
          <a:p>
            <a:pPr lvl="1"/>
            <a:r>
              <a:rPr lang="en-US" dirty="0" smtClean="0"/>
              <a:t>Temporal Causality violation is not allowed……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a:t>Necker Cube</a:t>
            </a:r>
            <a:r>
              <a:rPr lang="en-US" dirty="0" smtClean="0"/>
              <a:t> study:</a:t>
            </a:r>
            <a:br>
              <a:rPr lang="en-US" dirty="0" smtClean="0"/>
            </a:br>
            <a:r>
              <a:rPr lang="en-US" dirty="0" smtClean="0"/>
              <a:t>retroactive interference</a:t>
            </a:r>
            <a:endParaRPr lang="en-US" dirty="0"/>
          </a:p>
        </p:txBody>
      </p:sp>
      <p:graphicFrame>
        <p:nvGraphicFramePr>
          <p:cNvPr id="40963" name="Object 3"/>
          <p:cNvGraphicFramePr>
            <a:graphicFrameLocks noChangeAspect="1"/>
          </p:cNvGraphicFramePr>
          <p:nvPr/>
        </p:nvGraphicFramePr>
        <p:xfrm>
          <a:off x="3707871" y="2971800"/>
          <a:ext cx="2813579" cy="2667000"/>
        </p:xfrm>
        <a:graphic>
          <a:graphicData uri="http://schemas.openxmlformats.org/presentationml/2006/ole">
            <p:oleObj spid="_x0000_s133122" name="Document" r:id="rId4" imgW="1228344" imgH="1261872" progId="Word.Document.8">
              <p:embed/>
            </p:oleObj>
          </a:graphicData>
        </a:graphic>
      </p:graphicFrame>
      <p:graphicFrame>
        <p:nvGraphicFramePr>
          <p:cNvPr id="40964" name="Object 4"/>
          <p:cNvGraphicFramePr>
            <a:graphicFrameLocks noChangeAspect="1"/>
          </p:cNvGraphicFramePr>
          <p:nvPr/>
        </p:nvGraphicFramePr>
        <p:xfrm>
          <a:off x="3714750" y="2819400"/>
          <a:ext cx="2815300" cy="2895600"/>
        </p:xfrm>
        <a:graphic>
          <a:graphicData uri="http://schemas.openxmlformats.org/presentationml/2006/ole">
            <p:oleObj spid="_x0000_s133123" name="Document" r:id="rId5" imgW="1313688" imgH="1463040" progId="Word.Document.8">
              <p:embed/>
            </p:oleObj>
          </a:graphicData>
        </a:graphic>
      </p:graphicFrame>
      <p:sp>
        <p:nvSpPr>
          <p:cNvPr id="5" name="TextBox 4"/>
          <p:cNvSpPr txBox="1"/>
          <p:nvPr/>
        </p:nvSpPr>
        <p:spPr>
          <a:xfrm>
            <a:off x="660400" y="1905001"/>
            <a:ext cx="8420100" cy="646331"/>
          </a:xfrm>
          <a:prstGeom prst="rect">
            <a:avLst/>
          </a:prstGeom>
          <a:noFill/>
        </p:spPr>
        <p:txBody>
          <a:bodyPr wrap="square" rtlCol="0">
            <a:spAutoFit/>
          </a:bodyPr>
          <a:lstStyle/>
          <a:p>
            <a:r>
              <a:rPr lang="en-US" dirty="0" smtClean="0"/>
              <a:t>Bierman, D.J. (2011). Anomalous Switching of the Bi-Stable Percept of a Necker Cube: A Preliminary Study. JSE, 25-3, pp. 771-783.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1651000" y="3200400"/>
            <a:ext cx="2724150" cy="838200"/>
          </a:xfrm>
          <a:prstGeom prst="rect">
            <a:avLst/>
          </a:prstGeom>
          <a:solidFill>
            <a:srgbClr val="8EB4E3"/>
          </a:solidFill>
          <a:ln w="9525">
            <a:solidFill>
              <a:schemeClr val="tx1"/>
            </a:solidFill>
            <a:miter lim="800000"/>
            <a:headEnd/>
            <a:tailEnd/>
          </a:ln>
        </p:spPr>
        <p:txBody>
          <a:bodyPr wrap="none" anchor="ctr">
            <a:prstTxWarp prst="textNoShape">
              <a:avLst/>
            </a:prstTxWarp>
          </a:bodyPr>
          <a:lstStyle/>
          <a:p>
            <a:endParaRPr lang="en-US" sz="2400" dirty="0">
              <a:solidFill>
                <a:schemeClr val="bg1"/>
              </a:solidFill>
              <a:latin typeface="Calibri" pitchFamily="-65" charset="0"/>
            </a:endParaRPr>
          </a:p>
        </p:txBody>
      </p:sp>
      <p:sp>
        <p:nvSpPr>
          <p:cNvPr id="25603" name="Rectangle 2"/>
          <p:cNvSpPr>
            <a:spLocks noGrp="1" noChangeArrowheads="1"/>
          </p:cNvSpPr>
          <p:nvPr>
            <p:ph type="title"/>
          </p:nvPr>
        </p:nvSpPr>
        <p:spPr/>
        <p:txBody>
          <a:bodyPr/>
          <a:lstStyle/>
          <a:p>
            <a:pPr eaLnBrk="1" hangingPunct="1"/>
            <a:r>
              <a:rPr lang="en-US"/>
              <a:t>The Necker Cube experiment</a:t>
            </a:r>
          </a:p>
        </p:txBody>
      </p:sp>
      <p:sp>
        <p:nvSpPr>
          <p:cNvPr id="25604" name="Line 3"/>
          <p:cNvSpPr>
            <a:spLocks noChangeShapeType="1"/>
          </p:cNvSpPr>
          <p:nvPr/>
        </p:nvSpPr>
        <p:spPr bwMode="auto">
          <a:xfrm>
            <a:off x="1651000" y="4267200"/>
            <a:ext cx="668655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5" name="Text Box 4"/>
          <p:cNvSpPr txBox="1">
            <a:spLocks noChangeArrowheads="1"/>
          </p:cNvSpPr>
          <p:nvPr/>
        </p:nvSpPr>
        <p:spPr bwMode="auto">
          <a:xfrm>
            <a:off x="7842250" y="4419601"/>
            <a:ext cx="755135" cy="461665"/>
          </a:xfrm>
          <a:prstGeom prst="rect">
            <a:avLst/>
          </a:prstGeom>
          <a:noFill/>
          <a:ln w="9525">
            <a:noFill/>
            <a:miter lim="800000"/>
            <a:headEnd/>
            <a:tailEnd/>
          </a:ln>
        </p:spPr>
        <p:txBody>
          <a:bodyPr wrap="none">
            <a:prstTxWarp prst="textNoShape">
              <a:avLst/>
            </a:prstTxWarp>
            <a:spAutoFit/>
          </a:bodyPr>
          <a:lstStyle/>
          <a:p>
            <a:r>
              <a:rPr lang="en-US" sz="2400">
                <a:latin typeface="Calibri" pitchFamily="-65" charset="0"/>
              </a:rPr>
              <a:t>time</a:t>
            </a:r>
          </a:p>
        </p:txBody>
      </p:sp>
      <p:sp>
        <p:nvSpPr>
          <p:cNvPr id="25606" name="Line 5"/>
          <p:cNvSpPr>
            <a:spLocks noChangeShapeType="1"/>
          </p:cNvSpPr>
          <p:nvPr/>
        </p:nvSpPr>
        <p:spPr bwMode="auto">
          <a:xfrm flipV="1">
            <a:off x="1733550" y="4267200"/>
            <a:ext cx="0" cy="9144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5607" name="Text Box 6"/>
          <p:cNvSpPr txBox="1">
            <a:spLocks noChangeArrowheads="1"/>
          </p:cNvSpPr>
          <p:nvPr/>
        </p:nvSpPr>
        <p:spPr bwMode="auto">
          <a:xfrm>
            <a:off x="987161" y="5105401"/>
            <a:ext cx="1755709" cy="830997"/>
          </a:xfrm>
          <a:prstGeom prst="rect">
            <a:avLst/>
          </a:prstGeom>
          <a:noFill/>
          <a:ln w="9525">
            <a:noFill/>
            <a:miter lim="800000"/>
            <a:headEnd/>
            <a:tailEnd/>
          </a:ln>
        </p:spPr>
        <p:txBody>
          <a:bodyPr wrap="none">
            <a:prstTxWarp prst="textNoShape">
              <a:avLst/>
            </a:prstTxWarp>
            <a:spAutoFit/>
          </a:bodyPr>
          <a:lstStyle/>
          <a:p>
            <a:r>
              <a:rPr lang="en-US" sz="2400" dirty="0">
                <a:latin typeface="Calibri" pitchFamily="-65" charset="0"/>
              </a:rPr>
              <a:t>First </a:t>
            </a:r>
          </a:p>
          <a:p>
            <a:r>
              <a:rPr lang="en-US" sz="2400" dirty="0">
                <a:latin typeface="Calibri" pitchFamily="-65" charset="0"/>
              </a:rPr>
              <a:t>button press</a:t>
            </a:r>
          </a:p>
        </p:txBody>
      </p:sp>
      <p:sp>
        <p:nvSpPr>
          <p:cNvPr id="25608" name="Text Box 7"/>
          <p:cNvSpPr txBox="1">
            <a:spLocks noChangeArrowheads="1"/>
          </p:cNvSpPr>
          <p:nvPr/>
        </p:nvSpPr>
        <p:spPr bwMode="auto">
          <a:xfrm>
            <a:off x="1816100" y="3200401"/>
            <a:ext cx="2971800" cy="830263"/>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Calibri" pitchFamily="-65" charset="0"/>
              </a:rPr>
              <a:t>Top view is experienced</a:t>
            </a:r>
          </a:p>
        </p:txBody>
      </p:sp>
      <p:sp>
        <p:nvSpPr>
          <p:cNvPr id="25609" name="Line 8"/>
          <p:cNvSpPr>
            <a:spLocks noChangeShapeType="1"/>
          </p:cNvSpPr>
          <p:nvPr/>
        </p:nvSpPr>
        <p:spPr bwMode="auto">
          <a:xfrm flipV="1">
            <a:off x="4457700" y="4267200"/>
            <a:ext cx="0" cy="9144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5610" name="Text Box 9"/>
          <p:cNvSpPr txBox="1">
            <a:spLocks noChangeArrowheads="1"/>
          </p:cNvSpPr>
          <p:nvPr/>
        </p:nvSpPr>
        <p:spPr bwMode="auto">
          <a:xfrm>
            <a:off x="3711311" y="4953000"/>
            <a:ext cx="3467265" cy="1200328"/>
          </a:xfrm>
          <a:prstGeom prst="rect">
            <a:avLst/>
          </a:prstGeom>
          <a:noFill/>
          <a:ln w="9525">
            <a:noFill/>
            <a:miter lim="800000"/>
            <a:headEnd/>
            <a:tailEnd/>
          </a:ln>
        </p:spPr>
        <p:txBody>
          <a:bodyPr wrap="none">
            <a:prstTxWarp prst="textNoShape">
              <a:avLst/>
            </a:prstTxWarp>
            <a:spAutoFit/>
          </a:bodyPr>
          <a:lstStyle/>
          <a:p>
            <a:r>
              <a:rPr lang="en-US" sz="2400" dirty="0">
                <a:latin typeface="Calibri" pitchFamily="-65" charset="0"/>
              </a:rPr>
              <a:t>Second</a:t>
            </a:r>
          </a:p>
          <a:p>
            <a:r>
              <a:rPr lang="en-US" sz="2400" dirty="0">
                <a:latin typeface="Calibri" pitchFamily="-65" charset="0"/>
              </a:rPr>
              <a:t>button </a:t>
            </a:r>
            <a:r>
              <a:rPr lang="en-US" sz="2400" dirty="0" smtClean="0">
                <a:latin typeface="Calibri" pitchFamily="-65" charset="0"/>
              </a:rPr>
              <a:t>press</a:t>
            </a:r>
          </a:p>
          <a:p>
            <a:r>
              <a:rPr lang="en-US" sz="2400" dirty="0" smtClean="0">
                <a:latin typeface="Calibri" pitchFamily="-65" charset="0"/>
              </a:rPr>
              <a:t>when experience switches</a:t>
            </a:r>
            <a:endParaRPr lang="en-US" sz="2400" dirty="0">
              <a:latin typeface="Calibri" pitchFamily="-65" charset="0"/>
            </a:endParaRPr>
          </a:p>
        </p:txBody>
      </p:sp>
      <p:sp>
        <p:nvSpPr>
          <p:cNvPr id="25611" name="Rectangle 11"/>
          <p:cNvSpPr>
            <a:spLocks noChangeArrowheads="1"/>
          </p:cNvSpPr>
          <p:nvPr/>
        </p:nvSpPr>
        <p:spPr bwMode="auto">
          <a:xfrm>
            <a:off x="5738512" y="1845924"/>
            <a:ext cx="3176888" cy="1125877"/>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pPr algn="ctr"/>
            <a:r>
              <a:rPr lang="en-US" sz="2400" dirty="0" smtClean="0">
                <a:latin typeface="Calibri" pitchFamily="-65" charset="0"/>
              </a:rPr>
              <a:t>Change randomly </a:t>
            </a:r>
            <a:r>
              <a:rPr lang="en-US" sz="2400" dirty="0">
                <a:latin typeface="Calibri" pitchFamily="-65" charset="0"/>
              </a:rPr>
              <a:t>into</a:t>
            </a:r>
            <a:r>
              <a:rPr lang="en-US" sz="2400" dirty="0" smtClean="0">
                <a:latin typeface="Calibri" pitchFamily="-65" charset="0"/>
              </a:rPr>
              <a:t> </a:t>
            </a:r>
          </a:p>
          <a:p>
            <a:pPr algn="ctr"/>
            <a:r>
              <a:rPr lang="en-US" sz="2400" dirty="0" smtClean="0">
                <a:latin typeface="Calibri" pitchFamily="-65" charset="0"/>
              </a:rPr>
              <a:t>opaque </a:t>
            </a:r>
            <a:endParaRPr lang="en-US" sz="2400" dirty="0">
              <a:latin typeface="Calibri" pitchFamily="-65" charset="0"/>
            </a:endParaRPr>
          </a:p>
          <a:p>
            <a:pPr algn="ctr"/>
            <a:r>
              <a:rPr lang="en-US" sz="2400" dirty="0">
                <a:latin typeface="Calibri" pitchFamily="-65" charset="0"/>
              </a:rPr>
              <a:t>Top or </a:t>
            </a:r>
            <a:r>
              <a:rPr lang="en-US" sz="2400" dirty="0">
                <a:solidFill>
                  <a:srgbClr val="000000"/>
                </a:solidFill>
                <a:latin typeface="Calibri" pitchFamily="-65" charset="0"/>
              </a:rPr>
              <a:t>Bottom </a:t>
            </a:r>
            <a:r>
              <a:rPr lang="en-US" sz="2400" dirty="0">
                <a:latin typeface="Calibri" pitchFamily="-65" charset="0"/>
              </a:rPr>
              <a:t>view</a:t>
            </a:r>
          </a:p>
        </p:txBody>
      </p:sp>
      <p:sp>
        <p:nvSpPr>
          <p:cNvPr id="25612" name="Text Box 13"/>
          <p:cNvSpPr txBox="1">
            <a:spLocks noChangeArrowheads="1"/>
          </p:cNvSpPr>
          <p:nvPr/>
        </p:nvSpPr>
        <p:spPr bwMode="auto">
          <a:xfrm>
            <a:off x="2393950" y="4343401"/>
            <a:ext cx="2393950" cy="461665"/>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latin typeface="Calibri" pitchFamily="-65" charset="0"/>
              </a:rPr>
              <a:t>Top view duration</a:t>
            </a:r>
          </a:p>
        </p:txBody>
      </p:sp>
      <p:sp>
        <p:nvSpPr>
          <p:cNvPr id="25614" name="Line 15"/>
          <p:cNvSpPr>
            <a:spLocks noChangeShapeType="1"/>
          </p:cNvSpPr>
          <p:nvPr/>
        </p:nvSpPr>
        <p:spPr bwMode="auto">
          <a:xfrm>
            <a:off x="8007350" y="4876800"/>
            <a:ext cx="6604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455" name="Slide Number Placeholder 14"/>
          <p:cNvSpPr>
            <a:spLocks noGrp="1"/>
          </p:cNvSpPr>
          <p:nvPr>
            <p:ph type="sldNum" sz="quarter" idx="12"/>
          </p:nvPr>
        </p:nvSpPr>
        <p:spPr/>
        <p:txBody>
          <a:bodyPr/>
          <a:lstStyle/>
          <a:p>
            <a:pPr>
              <a:defRPr/>
            </a:pPr>
            <a:fld id="{A06B8490-01B9-0649-85C2-C52145FEFEF3}" type="slidenum">
              <a:rPr lang="en-US" sz="2400"/>
              <a:pPr>
                <a:defRPr/>
              </a:pPr>
              <a:t>48</a:t>
            </a:fld>
            <a:endParaRPr lang="en-US" sz="2400"/>
          </a:p>
        </p:txBody>
      </p:sp>
      <p:grpSp>
        <p:nvGrpSpPr>
          <p:cNvPr id="2" name="Group 39"/>
          <p:cNvGrpSpPr/>
          <p:nvPr/>
        </p:nvGrpSpPr>
        <p:grpSpPr>
          <a:xfrm>
            <a:off x="1797182" y="1999181"/>
            <a:ext cx="1174618" cy="977383"/>
            <a:chOff x="2570163" y="2362200"/>
            <a:chExt cx="650875" cy="609600"/>
          </a:xfrm>
        </p:grpSpPr>
        <p:pic>
          <p:nvPicPr>
            <p:cNvPr id="25637" name="Picture 3" descr="cube.tiff"/>
            <p:cNvPicPr>
              <a:picLocks noChangeAspect="1"/>
            </p:cNvPicPr>
            <p:nvPr/>
          </p:nvPicPr>
          <p:blipFill>
            <a:blip r:embed="rId3"/>
            <a:srcRect/>
            <a:stretch>
              <a:fillRect/>
            </a:stretch>
          </p:blipFill>
          <p:spPr bwMode="auto">
            <a:xfrm>
              <a:off x="2591460" y="2396067"/>
              <a:ext cx="629578" cy="575733"/>
            </a:xfrm>
            <a:prstGeom prst="rect">
              <a:avLst/>
            </a:prstGeom>
            <a:noFill/>
            <a:ln w="9525">
              <a:noFill/>
              <a:miter lim="800000"/>
              <a:headEnd/>
              <a:tailEnd/>
            </a:ln>
          </p:spPr>
        </p:pic>
        <p:sp>
          <p:nvSpPr>
            <p:cNvPr id="25638" name="Right Triangle 31"/>
            <p:cNvSpPr>
              <a:spLocks/>
            </p:cNvSpPr>
            <p:nvPr/>
          </p:nvSpPr>
          <p:spPr bwMode="auto">
            <a:xfrm>
              <a:off x="2570163" y="2774019"/>
              <a:ext cx="219054" cy="191171"/>
            </a:xfrm>
            <a:prstGeom prst="rtTriangle">
              <a:avLst/>
            </a:prstGeom>
            <a:solidFill>
              <a:srgbClr val="E5FFEB"/>
            </a:solidFill>
            <a:ln w="9525">
              <a:noFill/>
              <a:round/>
              <a:headEnd/>
              <a:tailEnd/>
            </a:ln>
          </p:spPr>
          <p:txBody>
            <a:bodyPr>
              <a:prstTxWarp prst="textNoShape">
                <a:avLst/>
              </a:prstTxWarp>
            </a:bodyPr>
            <a:lstStyle/>
            <a:p>
              <a:endParaRPr lang="en-US" sz="2400">
                <a:latin typeface="Calibri" pitchFamily="-65" charset="0"/>
              </a:endParaRPr>
            </a:p>
          </p:txBody>
        </p:sp>
        <p:sp>
          <p:nvSpPr>
            <p:cNvPr id="25639" name="Right Triangle 35"/>
            <p:cNvSpPr>
              <a:spLocks noChangeAspect="1"/>
            </p:cNvSpPr>
            <p:nvPr/>
          </p:nvSpPr>
          <p:spPr bwMode="auto">
            <a:xfrm flipH="1" flipV="1">
              <a:off x="2980898" y="2362200"/>
              <a:ext cx="237314" cy="211328"/>
            </a:xfrm>
            <a:prstGeom prst="rtTriangle">
              <a:avLst/>
            </a:prstGeom>
            <a:solidFill>
              <a:srgbClr val="F1FFF4"/>
            </a:solidFill>
            <a:ln w="9525">
              <a:noFill/>
              <a:round/>
              <a:headEnd/>
              <a:tailEnd/>
            </a:ln>
          </p:spPr>
          <p:txBody>
            <a:bodyPr>
              <a:prstTxWarp prst="textNoShape">
                <a:avLst/>
              </a:prstTxWarp>
            </a:bodyPr>
            <a:lstStyle/>
            <a:p>
              <a:endParaRPr lang="en-US" sz="2400">
                <a:latin typeface="Calibri" pitchFamily="-65" charset="0"/>
              </a:endParaRPr>
            </a:p>
          </p:txBody>
        </p:sp>
      </p:grpSp>
      <p:grpSp>
        <p:nvGrpSpPr>
          <p:cNvPr id="3" name="Group 17"/>
          <p:cNvGrpSpPr>
            <a:grpSpLocks/>
          </p:cNvGrpSpPr>
          <p:nvPr/>
        </p:nvGrpSpPr>
        <p:grpSpPr bwMode="auto">
          <a:xfrm>
            <a:off x="4540251" y="2286000"/>
            <a:ext cx="1151905" cy="914400"/>
            <a:chOff x="2819400" y="2400300"/>
            <a:chExt cx="3403600" cy="3390900"/>
          </a:xfrm>
        </p:grpSpPr>
        <p:pic>
          <p:nvPicPr>
            <p:cNvPr id="25631" name="Picture 3" descr="cube.tiff"/>
            <p:cNvPicPr>
              <a:picLocks noChangeAspect="1"/>
            </p:cNvPicPr>
            <p:nvPr/>
          </p:nvPicPr>
          <p:blipFill>
            <a:blip r:embed="rId3"/>
            <a:srcRect/>
            <a:stretch>
              <a:fillRect/>
            </a:stretch>
          </p:blipFill>
          <p:spPr bwMode="auto">
            <a:xfrm>
              <a:off x="2921000" y="2400300"/>
              <a:ext cx="3302000" cy="3390900"/>
            </a:xfrm>
            <a:prstGeom prst="rect">
              <a:avLst/>
            </a:prstGeom>
            <a:noFill/>
            <a:ln w="9525">
              <a:noFill/>
              <a:miter lim="800000"/>
              <a:headEnd/>
              <a:tailEnd/>
            </a:ln>
          </p:spPr>
        </p:pic>
        <p:sp>
          <p:nvSpPr>
            <p:cNvPr id="25632" name="Rectangle 6"/>
            <p:cNvSpPr>
              <a:spLocks noChangeArrowheads="1"/>
            </p:cNvSpPr>
            <p:nvPr/>
          </p:nvSpPr>
          <p:spPr bwMode="auto">
            <a:xfrm>
              <a:off x="2819400" y="2438400"/>
              <a:ext cx="152400" cy="3352800"/>
            </a:xfrm>
            <a:prstGeom prst="rect">
              <a:avLst/>
            </a:prstGeom>
            <a:solidFill>
              <a:srgbClr val="FFFFFF"/>
            </a:solidFill>
            <a:ln w="9525">
              <a:noFill/>
              <a:round/>
              <a:headEnd/>
              <a:tailEnd/>
            </a:ln>
          </p:spPr>
          <p:txBody>
            <a:bodyPr>
              <a:prstTxWarp prst="textNoShape">
                <a:avLst/>
              </a:prstTxWarp>
            </a:bodyPr>
            <a:lstStyle/>
            <a:p>
              <a:endParaRPr lang="en-US" sz="2400">
                <a:latin typeface="Calibri" pitchFamily="-65" charset="0"/>
              </a:endParaRPr>
            </a:p>
          </p:txBody>
        </p:sp>
        <p:sp>
          <p:nvSpPr>
            <p:cNvPr id="25633" name="Rectangle 7"/>
            <p:cNvSpPr>
              <a:spLocks noChangeArrowheads="1"/>
            </p:cNvSpPr>
            <p:nvPr/>
          </p:nvSpPr>
          <p:spPr bwMode="auto">
            <a:xfrm>
              <a:off x="3886200" y="3505200"/>
              <a:ext cx="2209800" cy="2133600"/>
            </a:xfrm>
            <a:prstGeom prst="rect">
              <a:avLst/>
            </a:prstGeom>
            <a:solidFill>
              <a:schemeClr val="bg1"/>
            </a:solidFill>
            <a:ln w="9525">
              <a:solidFill>
                <a:schemeClr val="tx1"/>
              </a:solidFill>
              <a:round/>
              <a:headEnd/>
              <a:tailEnd/>
            </a:ln>
          </p:spPr>
          <p:txBody>
            <a:bodyPr>
              <a:prstTxWarp prst="textNoShape">
                <a:avLst/>
              </a:prstTxWarp>
            </a:bodyPr>
            <a:lstStyle/>
            <a:p>
              <a:endParaRPr lang="en-US" sz="2400">
                <a:latin typeface="Calibri" pitchFamily="-65" charset="0"/>
              </a:endParaRPr>
            </a:p>
          </p:txBody>
        </p:sp>
        <p:grpSp>
          <p:nvGrpSpPr>
            <p:cNvPr id="4" name="Group 12"/>
            <p:cNvGrpSpPr>
              <a:grpSpLocks/>
            </p:cNvGrpSpPr>
            <p:nvPr/>
          </p:nvGrpSpPr>
          <p:grpSpPr bwMode="auto">
            <a:xfrm>
              <a:off x="3048000" y="2514600"/>
              <a:ext cx="2209800" cy="2209800"/>
              <a:chOff x="3048000" y="2514600"/>
              <a:chExt cx="2209800" cy="2209800"/>
            </a:xfrm>
          </p:grpSpPr>
          <p:sp>
            <p:nvSpPr>
              <p:cNvPr id="25635" name="Rectangle 10"/>
              <p:cNvSpPr>
                <a:spLocks noChangeArrowheads="1"/>
              </p:cNvSpPr>
              <p:nvPr/>
            </p:nvSpPr>
            <p:spPr bwMode="auto">
              <a:xfrm>
                <a:off x="5029200" y="2514600"/>
                <a:ext cx="228600" cy="9144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sp>
            <p:nvSpPr>
              <p:cNvPr id="25636" name="Rectangle 11"/>
              <p:cNvSpPr>
                <a:spLocks noChangeArrowheads="1"/>
              </p:cNvSpPr>
              <p:nvPr/>
            </p:nvSpPr>
            <p:spPr bwMode="auto">
              <a:xfrm>
                <a:off x="3048000" y="4495800"/>
                <a:ext cx="762000" cy="2286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grpSp>
      </p:grpSp>
      <p:grpSp>
        <p:nvGrpSpPr>
          <p:cNvPr id="5" name="Group 24"/>
          <p:cNvGrpSpPr>
            <a:grpSpLocks/>
          </p:cNvGrpSpPr>
          <p:nvPr/>
        </p:nvGrpSpPr>
        <p:grpSpPr bwMode="auto">
          <a:xfrm rot="10800000">
            <a:off x="4540250" y="1143000"/>
            <a:ext cx="1075465" cy="935459"/>
            <a:chOff x="2819400" y="2400300"/>
            <a:chExt cx="3403600" cy="3390900"/>
          </a:xfrm>
        </p:grpSpPr>
        <p:pic>
          <p:nvPicPr>
            <p:cNvPr id="25622" name="Picture 3" descr="cube.tiff"/>
            <p:cNvPicPr>
              <a:picLocks noChangeAspect="1"/>
            </p:cNvPicPr>
            <p:nvPr/>
          </p:nvPicPr>
          <p:blipFill>
            <a:blip r:embed="rId3"/>
            <a:srcRect/>
            <a:stretch>
              <a:fillRect/>
            </a:stretch>
          </p:blipFill>
          <p:spPr bwMode="auto">
            <a:xfrm>
              <a:off x="2921000" y="2400300"/>
              <a:ext cx="3302000" cy="3390900"/>
            </a:xfrm>
            <a:prstGeom prst="rect">
              <a:avLst/>
            </a:prstGeom>
            <a:noFill/>
            <a:ln w="9525">
              <a:noFill/>
              <a:miter lim="800000"/>
              <a:headEnd/>
              <a:tailEnd/>
            </a:ln>
          </p:spPr>
        </p:pic>
        <p:sp>
          <p:nvSpPr>
            <p:cNvPr id="25623" name="Rectangle 6"/>
            <p:cNvSpPr>
              <a:spLocks noChangeArrowheads="1"/>
            </p:cNvSpPr>
            <p:nvPr/>
          </p:nvSpPr>
          <p:spPr bwMode="auto">
            <a:xfrm>
              <a:off x="2819400" y="2438400"/>
              <a:ext cx="152400" cy="3352800"/>
            </a:xfrm>
            <a:prstGeom prst="rect">
              <a:avLst/>
            </a:prstGeom>
            <a:solidFill>
              <a:srgbClr val="FFFFFF"/>
            </a:solidFill>
            <a:ln w="9525">
              <a:noFill/>
              <a:round/>
              <a:headEnd/>
              <a:tailEnd/>
            </a:ln>
          </p:spPr>
          <p:txBody>
            <a:bodyPr>
              <a:prstTxWarp prst="textNoShape">
                <a:avLst/>
              </a:prstTxWarp>
            </a:bodyPr>
            <a:lstStyle/>
            <a:p>
              <a:endParaRPr lang="en-US" sz="2400">
                <a:latin typeface="Calibri" pitchFamily="-65" charset="0"/>
              </a:endParaRPr>
            </a:p>
          </p:txBody>
        </p:sp>
        <p:sp>
          <p:nvSpPr>
            <p:cNvPr id="25624" name="Rectangle 7"/>
            <p:cNvSpPr>
              <a:spLocks noChangeArrowheads="1"/>
            </p:cNvSpPr>
            <p:nvPr/>
          </p:nvSpPr>
          <p:spPr bwMode="auto">
            <a:xfrm>
              <a:off x="3886200" y="3505200"/>
              <a:ext cx="2209800" cy="2133600"/>
            </a:xfrm>
            <a:prstGeom prst="rect">
              <a:avLst/>
            </a:prstGeom>
            <a:solidFill>
              <a:schemeClr val="bg1"/>
            </a:solidFill>
            <a:ln w="9525">
              <a:solidFill>
                <a:schemeClr val="tx1"/>
              </a:solidFill>
              <a:round/>
              <a:headEnd/>
              <a:tailEnd/>
            </a:ln>
          </p:spPr>
          <p:txBody>
            <a:bodyPr>
              <a:prstTxWarp prst="textNoShape">
                <a:avLst/>
              </a:prstTxWarp>
            </a:bodyPr>
            <a:lstStyle/>
            <a:p>
              <a:endParaRPr lang="en-US" sz="2400">
                <a:latin typeface="Calibri" pitchFamily="-65" charset="0"/>
              </a:endParaRPr>
            </a:p>
          </p:txBody>
        </p:sp>
        <p:grpSp>
          <p:nvGrpSpPr>
            <p:cNvPr id="6" name="Group 12"/>
            <p:cNvGrpSpPr>
              <a:grpSpLocks/>
            </p:cNvGrpSpPr>
            <p:nvPr/>
          </p:nvGrpSpPr>
          <p:grpSpPr bwMode="auto">
            <a:xfrm>
              <a:off x="3048000" y="2514600"/>
              <a:ext cx="2209800" cy="2209800"/>
              <a:chOff x="3048000" y="2514600"/>
              <a:chExt cx="2209800" cy="2209800"/>
            </a:xfrm>
          </p:grpSpPr>
          <p:sp>
            <p:nvSpPr>
              <p:cNvPr id="25626" name="Rectangle 10"/>
              <p:cNvSpPr>
                <a:spLocks noChangeArrowheads="1"/>
              </p:cNvSpPr>
              <p:nvPr/>
            </p:nvSpPr>
            <p:spPr bwMode="auto">
              <a:xfrm>
                <a:off x="5029200" y="2514600"/>
                <a:ext cx="228600" cy="9144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sp>
            <p:nvSpPr>
              <p:cNvPr id="25627" name="Rectangle 11"/>
              <p:cNvSpPr>
                <a:spLocks noChangeArrowheads="1"/>
              </p:cNvSpPr>
              <p:nvPr/>
            </p:nvSpPr>
            <p:spPr bwMode="auto">
              <a:xfrm>
                <a:off x="3048000" y="4495800"/>
                <a:ext cx="762000" cy="228600"/>
              </a:xfrm>
              <a:prstGeom prst="rect">
                <a:avLst/>
              </a:prstGeom>
              <a:solidFill>
                <a:srgbClr val="FFFFFF"/>
              </a:solidFill>
              <a:ln w="9525">
                <a:solidFill>
                  <a:srgbClr val="FFFFFF"/>
                </a:solidFill>
                <a:round/>
                <a:headEnd/>
                <a:tailEnd/>
              </a:ln>
            </p:spPr>
            <p:txBody>
              <a:bodyPr>
                <a:prstTxWarp prst="textNoShape">
                  <a:avLst/>
                </a:prstTxWarp>
              </a:bodyPr>
              <a:lstStyle/>
              <a:p>
                <a:endParaRPr lang="en-US" sz="2400">
                  <a:latin typeface="Calibri" pitchFamily="-65" charset="0"/>
                </a:endParaRPr>
              </a:p>
            </p:txBody>
          </p:sp>
        </p:grpSp>
      </p:grpSp>
      <p:grpSp>
        <p:nvGrpSpPr>
          <p:cNvPr id="7" name="Group 44"/>
          <p:cNvGrpSpPr/>
          <p:nvPr/>
        </p:nvGrpSpPr>
        <p:grpSpPr>
          <a:xfrm>
            <a:off x="2971800" y="1500366"/>
            <a:ext cx="1485900" cy="1350713"/>
            <a:chOff x="2743200" y="1500365"/>
            <a:chExt cx="1371600" cy="1350713"/>
          </a:xfrm>
        </p:grpSpPr>
        <p:cxnSp>
          <p:nvCxnSpPr>
            <p:cNvPr id="41" name="Curved Connector 40"/>
            <p:cNvCxnSpPr/>
            <p:nvPr/>
          </p:nvCxnSpPr>
          <p:spPr>
            <a:xfrm rot="10800000" flipV="1">
              <a:off x="2743200" y="1500365"/>
              <a:ext cx="1371600" cy="715427"/>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Curved Connector 42"/>
            <p:cNvCxnSpPr>
              <a:endCxn id="25637" idx="3"/>
            </p:cNvCxnSpPr>
            <p:nvPr/>
          </p:nvCxnSpPr>
          <p:spPr>
            <a:xfrm rot="10800000">
              <a:off x="2743200" y="2515022"/>
              <a:ext cx="1371600" cy="336056"/>
            </a:xfrm>
            <a:prstGeom prst="curvedConnector3">
              <a:avLst>
                <a:gd name="adj1" fmla="val 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2819400" y="2133600"/>
              <a:ext cx="1230015" cy="369332"/>
            </a:xfrm>
            <a:prstGeom prst="rect">
              <a:avLst/>
            </a:prstGeom>
            <a:noFill/>
          </p:spPr>
          <p:txBody>
            <a:bodyPr wrap="none" rtlCol="0">
              <a:spAutoFit/>
            </a:bodyPr>
            <a:lstStyle/>
            <a:p>
              <a:r>
                <a:rPr lang="en-US" dirty="0" smtClean="0"/>
                <a:t>interference</a:t>
              </a:r>
              <a:endParaRPr lang="en-US" dirty="0"/>
            </a:p>
          </p:txBody>
        </p:sp>
      </p:grpSp>
      <p:cxnSp>
        <p:nvCxnSpPr>
          <p:cNvPr id="42" name="Straight Arrow Connector 41"/>
          <p:cNvCxnSpPr/>
          <p:nvPr/>
        </p:nvCxnSpPr>
        <p:spPr>
          <a:xfrm flipV="1">
            <a:off x="4591827" y="3200400"/>
            <a:ext cx="1146685" cy="838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Retroactive interference Results</a:t>
            </a:r>
            <a:endParaRPr lang="en-US" dirty="0"/>
          </a:p>
        </p:txBody>
      </p:sp>
      <p:graphicFrame>
        <p:nvGraphicFramePr>
          <p:cNvPr id="3" name="Chart 2"/>
          <p:cNvGraphicFramePr/>
          <p:nvPr/>
        </p:nvGraphicFramePr>
        <p:xfrm>
          <a:off x="1651000" y="1397000"/>
          <a:ext cx="6604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530851" y="2971801"/>
            <a:ext cx="3397535" cy="461665"/>
          </a:xfrm>
          <a:prstGeom prst="rect">
            <a:avLst/>
          </a:prstGeom>
          <a:noFill/>
        </p:spPr>
        <p:txBody>
          <a:bodyPr wrap="none" rtlCol="0">
            <a:spAutoFit/>
          </a:bodyPr>
          <a:lstStyle/>
          <a:p>
            <a:r>
              <a:rPr lang="en-US" sz="2400" dirty="0" smtClean="0"/>
              <a:t>(difference = 129, </a:t>
            </a:r>
            <a:r>
              <a:rPr lang="en-US" sz="2400" dirty="0" err="1" smtClean="0"/>
              <a:t>p</a:t>
            </a:r>
            <a:r>
              <a:rPr lang="en-US" sz="2400" dirty="0" smtClean="0"/>
              <a:t>&lt;0.03) </a:t>
            </a:r>
            <a:endParaRPr lang="en-US" sz="2400" dirty="0"/>
          </a:p>
        </p:txBody>
      </p:sp>
      <p:cxnSp>
        <p:nvCxnSpPr>
          <p:cNvPr id="6" name="Straight Connector 5"/>
          <p:cNvCxnSpPr/>
          <p:nvPr/>
        </p:nvCxnSpPr>
        <p:spPr>
          <a:xfrm>
            <a:off x="4540250" y="2819400"/>
            <a:ext cx="9906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4540250" y="3509666"/>
            <a:ext cx="990600" cy="376535"/>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18233" y="5791201"/>
            <a:ext cx="2180555" cy="461665"/>
          </a:xfrm>
          <a:prstGeom prst="rect">
            <a:avLst/>
          </a:prstGeom>
          <a:noFill/>
        </p:spPr>
        <p:txBody>
          <a:bodyPr wrap="none" rtlCol="0">
            <a:spAutoFit/>
          </a:bodyPr>
          <a:lstStyle/>
          <a:p>
            <a:r>
              <a:rPr lang="en-US" sz="2400" dirty="0" err="1" smtClean="0"/>
              <a:t>Effectsize</a:t>
            </a:r>
            <a:r>
              <a:rPr lang="en-US" sz="2400" dirty="0" smtClean="0"/>
              <a:t> = 0.17</a:t>
            </a:r>
            <a:endParaRPr lang="en-US" sz="2400" dirty="0"/>
          </a:p>
        </p:txBody>
      </p:sp>
      <p:sp>
        <p:nvSpPr>
          <p:cNvPr id="10" name="TextBox 9"/>
          <p:cNvSpPr txBox="1"/>
          <p:nvPr/>
        </p:nvSpPr>
        <p:spPr>
          <a:xfrm>
            <a:off x="1566101" y="2133600"/>
            <a:ext cx="1373768" cy="369332"/>
          </a:xfrm>
          <a:prstGeom prst="rect">
            <a:avLst/>
          </a:prstGeom>
          <a:noFill/>
        </p:spPr>
        <p:txBody>
          <a:bodyPr wrap="none" rtlCol="0">
            <a:spAutoFit/>
          </a:bodyPr>
          <a:lstStyle/>
          <a:p>
            <a:r>
              <a:rPr lang="en-US" dirty="0" smtClean="0"/>
              <a:t>Followed by:</a:t>
            </a:r>
            <a:endParaRPr lang="en-US" dirty="0"/>
          </a:p>
        </p:txBody>
      </p:sp>
      <p:sp>
        <p:nvSpPr>
          <p:cNvPr id="11" name="TextBox 10"/>
          <p:cNvSpPr txBox="1"/>
          <p:nvPr/>
        </p:nvSpPr>
        <p:spPr>
          <a:xfrm>
            <a:off x="702197" y="5562601"/>
            <a:ext cx="1004602" cy="461665"/>
          </a:xfrm>
          <a:prstGeom prst="rect">
            <a:avLst/>
          </a:prstGeom>
          <a:noFill/>
        </p:spPr>
        <p:txBody>
          <a:bodyPr wrap="none" rtlCol="0">
            <a:spAutoFit/>
          </a:bodyPr>
          <a:lstStyle/>
          <a:p>
            <a:r>
              <a:rPr lang="en-US" sz="2400" dirty="0" smtClean="0"/>
              <a:t>N=153</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Quantitative research 1930-1960</a:t>
            </a:r>
            <a:endParaRPr lang="en-US" dirty="0"/>
          </a:p>
        </p:txBody>
      </p:sp>
      <p:pic>
        <p:nvPicPr>
          <p:cNvPr id="4" name="cards.mpg">
            <a:hlinkClick r:id="" action="ppaction://media"/>
          </p:cNvPr>
          <p:cNvPicPr/>
          <p:nvPr>
            <p:ph idx="1"/>
            <a:videoFile r:link="rId1"/>
          </p:nvPr>
        </p:nvPicPr>
        <p:blipFill>
          <a:blip r:embed="rId4"/>
          <a:stretch>
            <a:fillRect/>
          </a:stretch>
        </p:blipFill>
        <p:spPr>
          <a:xfrm>
            <a:off x="330200" y="1417638"/>
            <a:ext cx="4402667" cy="3048000"/>
          </a:xfrm>
        </p:spPr>
      </p:pic>
      <p:pic>
        <p:nvPicPr>
          <p:cNvPr id="5" name="dice.mpg">
            <a:hlinkClick r:id="" action="ppaction://media"/>
          </p:cNvPr>
          <p:cNvPicPr/>
          <p:nvPr>
            <a:videoFile r:link="rId2"/>
          </p:nvPr>
        </p:nvPicPr>
        <p:blipFill>
          <a:blip r:embed="rId5"/>
          <a:stretch>
            <a:fillRect/>
          </a:stretch>
        </p:blipFill>
        <p:spPr>
          <a:xfrm>
            <a:off x="5008033" y="1417638"/>
            <a:ext cx="4402667" cy="3048000"/>
          </a:xfrm>
          <a:prstGeom prst="rect">
            <a:avLst/>
          </a:prstGeom>
        </p:spPr>
      </p:pic>
      <p:sp>
        <p:nvSpPr>
          <p:cNvPr id="6" name="TextBox 5"/>
          <p:cNvSpPr txBox="1"/>
          <p:nvPr/>
        </p:nvSpPr>
        <p:spPr>
          <a:xfrm>
            <a:off x="990601" y="4648200"/>
            <a:ext cx="3298349" cy="1846659"/>
          </a:xfrm>
          <a:prstGeom prst="rect">
            <a:avLst/>
          </a:prstGeom>
          <a:noFill/>
        </p:spPr>
        <p:txBody>
          <a:bodyPr wrap="square" rtlCol="0">
            <a:spAutoFit/>
          </a:bodyPr>
          <a:lstStyle/>
          <a:p>
            <a:r>
              <a:rPr lang="en-US" sz="2400" dirty="0" smtClean="0"/>
              <a:t>Telepathy </a:t>
            </a:r>
            <a:r>
              <a:rPr lang="en-US" sz="2400" dirty="0" smtClean="0"/>
              <a:t>clairvoyance</a:t>
            </a:r>
          </a:p>
          <a:p>
            <a:pPr>
              <a:buFontTx/>
              <a:buChar char="•"/>
            </a:pPr>
            <a:r>
              <a:rPr lang="en-US" dirty="0" smtClean="0"/>
              <a:t> Weak randomization</a:t>
            </a:r>
          </a:p>
          <a:p>
            <a:pPr>
              <a:buFontTx/>
              <a:buChar char="•"/>
            </a:pPr>
            <a:r>
              <a:rPr lang="en-US" dirty="0" smtClean="0"/>
              <a:t> Optional Stopping</a:t>
            </a:r>
          </a:p>
          <a:p>
            <a:pPr>
              <a:buFontTx/>
              <a:buChar char="•"/>
            </a:pPr>
            <a:r>
              <a:rPr lang="en-US" dirty="0" smtClean="0"/>
              <a:t> Closed Deck</a:t>
            </a:r>
          </a:p>
          <a:p>
            <a:pPr>
              <a:buFontTx/>
              <a:buChar char="•"/>
            </a:pPr>
            <a:r>
              <a:rPr lang="en-US" dirty="0" smtClean="0"/>
              <a:t> Data Selection?</a:t>
            </a:r>
          </a:p>
          <a:p>
            <a:pPr>
              <a:buFontTx/>
              <a:buChar char="•"/>
            </a:pPr>
            <a:r>
              <a:rPr lang="en-US" dirty="0" smtClean="0"/>
              <a:t> Experimenter Deception</a:t>
            </a:r>
            <a:endParaRPr lang="en-US" dirty="0"/>
          </a:p>
        </p:txBody>
      </p:sp>
      <p:sp>
        <p:nvSpPr>
          <p:cNvPr id="7" name="TextBox 6"/>
          <p:cNvSpPr txBox="1"/>
          <p:nvPr/>
        </p:nvSpPr>
        <p:spPr>
          <a:xfrm>
            <a:off x="6191250" y="4648200"/>
            <a:ext cx="2641600" cy="1015663"/>
          </a:xfrm>
          <a:prstGeom prst="rect">
            <a:avLst/>
          </a:prstGeom>
          <a:noFill/>
        </p:spPr>
        <p:txBody>
          <a:bodyPr wrap="square" rtlCol="0">
            <a:spAutoFit/>
          </a:bodyPr>
          <a:lstStyle/>
          <a:p>
            <a:r>
              <a:rPr lang="en-US" sz="2400" dirty="0" err="1" smtClean="0"/>
              <a:t>Psychokinesis</a:t>
            </a:r>
            <a:endParaRPr lang="en-US" sz="2400" dirty="0" smtClean="0"/>
          </a:p>
          <a:p>
            <a:pPr>
              <a:buFontTx/>
              <a:buChar char="•"/>
            </a:pPr>
            <a:r>
              <a:rPr lang="en-US" dirty="0" smtClean="0"/>
              <a:t> Weak registration</a:t>
            </a:r>
          </a:p>
          <a:p>
            <a:pPr>
              <a:buFontTx/>
              <a:buChar char="•"/>
            </a:pPr>
            <a:r>
              <a:rPr lang="en-US" dirty="0" smtClean="0"/>
              <a:t> Data Selection?</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Results</a:t>
            </a:r>
          </a:p>
        </p:txBody>
      </p:sp>
      <p:graphicFrame>
        <p:nvGraphicFramePr>
          <p:cNvPr id="28675" name="Object 3"/>
          <p:cNvGraphicFramePr>
            <a:graphicFrameLocks noChangeAspect="1"/>
          </p:cNvGraphicFramePr>
          <p:nvPr/>
        </p:nvGraphicFramePr>
        <p:xfrm>
          <a:off x="85990" y="2819400"/>
          <a:ext cx="10315310" cy="2074863"/>
        </p:xfrm>
        <a:graphic>
          <a:graphicData uri="http://schemas.openxmlformats.org/presentationml/2006/ole">
            <p:oleObj spid="_x0000_s62466" name="Document" r:id="rId4" imgW="5629656" imgH="1149096" progId="Word.Document.8">
              <p:embed/>
            </p:oleObj>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r>
              <a:rPr lang="en-US" dirty="0" smtClean="0"/>
              <a:t>Consciousness Induced restoration of Time Symmetry (CIRTS)</a:t>
            </a:r>
          </a:p>
          <a:p>
            <a:pPr lvl="2"/>
            <a:r>
              <a:rPr lang="en-US" dirty="0" smtClean="0"/>
              <a:t>Maxwell EM theory: set of equations</a:t>
            </a:r>
          </a:p>
          <a:p>
            <a:pPr lvl="2"/>
            <a:r>
              <a:rPr lang="en-US" dirty="0" smtClean="0"/>
              <a:t>Plug in 1:  Initial conditions</a:t>
            </a:r>
          </a:p>
          <a:p>
            <a:pPr lvl="2"/>
            <a:r>
              <a:rPr lang="en-US" dirty="0" smtClean="0"/>
              <a:t>Plug in 2:  Boundary conditions</a:t>
            </a:r>
          </a:p>
          <a:p>
            <a:pPr lvl="2"/>
            <a:r>
              <a:rPr lang="en-US" dirty="0" smtClean="0"/>
              <a:t>RESULT: Retarded solution and Advanced solution</a:t>
            </a:r>
          </a:p>
          <a:p>
            <a:pPr lvl="2"/>
            <a:r>
              <a:rPr lang="en-US" dirty="0" smtClean="0"/>
              <a:t>But not observed in physical systems</a:t>
            </a:r>
          </a:p>
          <a:p>
            <a:pPr lvl="3"/>
            <a:r>
              <a:rPr lang="en-US" dirty="0" err="1" smtClean="0"/>
              <a:t>Feyman</a:t>
            </a:r>
            <a:r>
              <a:rPr lang="en-US" dirty="0" smtClean="0"/>
              <a:t> &amp; Wheeler: Cosmological Boundary Condition</a:t>
            </a:r>
          </a:p>
          <a:p>
            <a:pPr lvl="2"/>
            <a:endParaRPr lang="en-US" dirty="0"/>
          </a:p>
        </p:txBody>
      </p:sp>
      <p:graphicFrame>
        <p:nvGraphicFramePr>
          <p:cNvPr id="22530" name="Object 2"/>
          <p:cNvGraphicFramePr>
            <a:graphicFrameLocks noChangeAspect="1"/>
          </p:cNvGraphicFramePr>
          <p:nvPr/>
        </p:nvGraphicFramePr>
        <p:xfrm>
          <a:off x="6717507" y="5181600"/>
          <a:ext cx="2693194" cy="1524000"/>
        </p:xfrm>
        <a:graphic>
          <a:graphicData uri="http://schemas.openxmlformats.org/presentationml/2006/ole">
            <p:oleObj spid="_x0000_s22530" name="Document" r:id="rId3" imgW="4495800" imgH="2755900" progId="Word.Document.12">
              <p:link updateAutomatic="1"/>
            </p:oleObj>
          </a:graphicData>
        </a:graphic>
      </p:graphicFrame>
      <p:sp>
        <p:nvSpPr>
          <p:cNvPr id="5" name="TextBox 4"/>
          <p:cNvSpPr txBox="1"/>
          <p:nvPr/>
        </p:nvSpPr>
        <p:spPr>
          <a:xfrm>
            <a:off x="495301" y="5791201"/>
            <a:ext cx="6222206" cy="646331"/>
          </a:xfrm>
          <a:prstGeom prst="rect">
            <a:avLst/>
          </a:prstGeom>
          <a:noFill/>
        </p:spPr>
        <p:txBody>
          <a:bodyPr wrap="square" rtlCol="0">
            <a:spAutoFit/>
          </a:bodyPr>
          <a:lstStyle/>
          <a:p>
            <a:r>
              <a:rPr lang="en-US" dirty="0" smtClean="0"/>
              <a:t>Bierman, D.J. (2010) CIRTS, a psychophysical theoretical perspective, </a:t>
            </a:r>
            <a:r>
              <a:rPr lang="en-US" dirty="0" err="1"/>
              <a:t>J</a:t>
            </a:r>
            <a:r>
              <a:rPr lang="en-US" dirty="0" err="1" smtClean="0"/>
              <a:t>oP</a:t>
            </a:r>
            <a:r>
              <a:rPr lang="en-US" dirty="0" smtClean="0"/>
              <a:t>, 74, pp. 273-299)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Boundary condition</a:t>
            </a:r>
            <a:endParaRPr lang="en-US" dirty="0"/>
          </a:p>
        </p:txBody>
      </p:sp>
      <p:sp>
        <p:nvSpPr>
          <p:cNvPr id="3" name="Content Placeholder 2"/>
          <p:cNvSpPr>
            <a:spLocks noGrp="1"/>
          </p:cNvSpPr>
          <p:nvPr>
            <p:ph idx="1"/>
          </p:nvPr>
        </p:nvSpPr>
        <p:spPr/>
        <p:txBody>
          <a:bodyPr/>
          <a:lstStyle/>
          <a:p>
            <a:r>
              <a:rPr lang="en-US" dirty="0" smtClean="0"/>
              <a:t>Information processed by brains sustaining consciousness.</a:t>
            </a:r>
          </a:p>
          <a:p>
            <a:r>
              <a:rPr lang="en-US" dirty="0" smtClean="0"/>
              <a:t>Individual differences ~ brain coherence?</a:t>
            </a:r>
          </a:p>
          <a:p>
            <a:pPr lvl="1"/>
            <a:r>
              <a:rPr lang="en-US" dirty="0" smtClean="0"/>
              <a:t>‘Supported’ by larger effects by </a:t>
            </a:r>
            <a:r>
              <a:rPr lang="en-US" dirty="0" err="1" smtClean="0"/>
              <a:t>meditators</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issues</a:t>
            </a:r>
            <a:endParaRPr lang="en-US" dirty="0"/>
          </a:p>
        </p:txBody>
      </p:sp>
      <p:sp>
        <p:nvSpPr>
          <p:cNvPr id="3" name="Content Placeholder 2"/>
          <p:cNvSpPr>
            <a:spLocks noGrp="1"/>
          </p:cNvSpPr>
          <p:nvPr>
            <p:ph idx="1"/>
          </p:nvPr>
        </p:nvSpPr>
        <p:spPr/>
        <p:txBody>
          <a:bodyPr/>
          <a:lstStyle/>
          <a:p>
            <a:r>
              <a:rPr lang="en-US" dirty="0" err="1" smtClean="0"/>
              <a:t>Psi</a:t>
            </a:r>
            <a:r>
              <a:rPr lang="en-US" dirty="0" smtClean="0"/>
              <a:t> phenomena are notoriously difficult to replicate</a:t>
            </a:r>
          </a:p>
          <a:p>
            <a:r>
              <a:rPr lang="en-US" dirty="0" smtClean="0"/>
              <a:t>Traditionally ’explained’ by psychological variables (large uncontrolled variance)</a:t>
            </a:r>
          </a:p>
          <a:p>
            <a:r>
              <a:rPr lang="en-US" dirty="0" smtClean="0"/>
              <a:t>and Experimenter effect</a:t>
            </a:r>
          </a:p>
          <a:p>
            <a:r>
              <a:rPr lang="en-US" dirty="0" smtClean="0"/>
              <a:t>But maybe intrinsic???????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paradoxes</a:t>
            </a:r>
            <a:endParaRPr lang="en-US" dirty="0"/>
          </a:p>
        </p:txBody>
      </p:sp>
      <p:sp>
        <p:nvSpPr>
          <p:cNvPr id="3" name="Content Placeholder 2"/>
          <p:cNvSpPr>
            <a:spLocks noGrp="1"/>
          </p:cNvSpPr>
          <p:nvPr>
            <p:ph idx="1"/>
          </p:nvPr>
        </p:nvSpPr>
        <p:spPr/>
        <p:txBody>
          <a:bodyPr/>
          <a:lstStyle/>
          <a:p>
            <a:r>
              <a:rPr lang="en-US" dirty="0" smtClean="0"/>
              <a:t>Formally Retro-Causality equivalent with backward time travel.</a:t>
            </a:r>
          </a:p>
          <a:p>
            <a:r>
              <a:rPr lang="en-US" dirty="0" smtClean="0"/>
              <a:t>But that results in……. ‘grandfather like’ paradoxes</a:t>
            </a:r>
          </a:p>
          <a:p>
            <a:pPr lvl="1"/>
            <a:r>
              <a:rPr lang="en-US" dirty="0" smtClean="0"/>
              <a:t>Source of event is destroyed.</a:t>
            </a:r>
          </a:p>
          <a:p>
            <a:pPr lvl="1"/>
            <a:r>
              <a:rPr lang="en-US" dirty="0" smtClean="0"/>
              <a:t>Perfect and detailed precognitive dream that your house will burn down tomorrow………</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paradoxes</a:t>
            </a:r>
            <a:endParaRPr lang="en-US" dirty="0"/>
          </a:p>
        </p:txBody>
      </p:sp>
      <p:sp>
        <p:nvSpPr>
          <p:cNvPr id="3" name="TextBox 2"/>
          <p:cNvSpPr txBox="1"/>
          <p:nvPr/>
        </p:nvSpPr>
        <p:spPr>
          <a:xfrm>
            <a:off x="495300" y="1600200"/>
            <a:ext cx="8915400" cy="4801314"/>
          </a:xfrm>
          <a:prstGeom prst="rect">
            <a:avLst/>
          </a:prstGeom>
          <a:noFill/>
        </p:spPr>
        <p:txBody>
          <a:bodyPr wrap="square" rtlCol="0">
            <a:spAutoFit/>
          </a:bodyPr>
          <a:lstStyle/>
          <a:p>
            <a:r>
              <a:rPr lang="en-US" dirty="0"/>
              <a:t>From </a:t>
            </a:r>
            <a:r>
              <a:rPr lang="en-US" dirty="0" err="1"/>
              <a:t>Wikipedia</a:t>
            </a:r>
            <a:r>
              <a:rPr lang="en-US" dirty="0"/>
              <a:t>, the free </a:t>
            </a:r>
            <a:r>
              <a:rPr lang="en-US" dirty="0" smtClean="0"/>
              <a:t>encyclopedia:</a:t>
            </a:r>
          </a:p>
          <a:p>
            <a:r>
              <a:rPr lang="nl-NL" sz="2400" dirty="0">
                <a:latin typeface="American Typewriter"/>
                <a:cs typeface="American Typewriter"/>
              </a:rPr>
              <a:t>The </a:t>
            </a:r>
            <a:r>
              <a:rPr lang="nl-NL" sz="2400" dirty="0" err="1">
                <a:latin typeface="American Typewriter"/>
                <a:cs typeface="American Typewriter"/>
              </a:rPr>
              <a:t>Novikov</a:t>
            </a:r>
            <a:r>
              <a:rPr lang="nl-NL" sz="2400" dirty="0">
                <a:latin typeface="American Typewriter"/>
                <a:cs typeface="American Typewriter"/>
              </a:rPr>
              <a:t> </a:t>
            </a:r>
            <a:r>
              <a:rPr lang="nl-NL" sz="2400" dirty="0" err="1">
                <a:latin typeface="American Typewriter"/>
                <a:cs typeface="American Typewriter"/>
              </a:rPr>
              <a:t>self-consistency</a:t>
            </a:r>
            <a:r>
              <a:rPr lang="nl-NL" sz="2400" dirty="0">
                <a:latin typeface="American Typewriter"/>
                <a:cs typeface="American Typewriter"/>
              </a:rPr>
              <a:t> </a:t>
            </a:r>
            <a:r>
              <a:rPr lang="nl-NL" sz="2400" dirty="0" err="1">
                <a:latin typeface="American Typewriter"/>
                <a:cs typeface="American Typewriter"/>
              </a:rPr>
              <a:t>principle</a:t>
            </a:r>
            <a:r>
              <a:rPr lang="nl-NL" sz="2400" dirty="0">
                <a:latin typeface="American Typewriter"/>
                <a:cs typeface="American Typewriter"/>
              </a:rPr>
              <a:t>, </a:t>
            </a:r>
            <a:r>
              <a:rPr lang="nl-NL" sz="2400" dirty="0" err="1">
                <a:latin typeface="American Typewriter"/>
                <a:cs typeface="American Typewriter"/>
              </a:rPr>
              <a:t>also</a:t>
            </a:r>
            <a:r>
              <a:rPr lang="nl-NL" sz="2400" dirty="0">
                <a:latin typeface="American Typewriter"/>
                <a:cs typeface="American Typewriter"/>
              </a:rPr>
              <a:t> </a:t>
            </a:r>
            <a:r>
              <a:rPr lang="nl-NL" sz="2400" dirty="0" err="1">
                <a:latin typeface="American Typewriter"/>
                <a:cs typeface="American Typewriter"/>
              </a:rPr>
              <a:t>known</a:t>
            </a:r>
            <a:r>
              <a:rPr lang="nl-NL" sz="2400" dirty="0">
                <a:latin typeface="American Typewriter"/>
                <a:cs typeface="American Typewriter"/>
              </a:rPr>
              <a:t> as the </a:t>
            </a:r>
            <a:r>
              <a:rPr lang="nl-NL" sz="2400" dirty="0" err="1">
                <a:latin typeface="American Typewriter"/>
                <a:cs typeface="American Typewriter"/>
              </a:rPr>
              <a:t>Novikov</a:t>
            </a:r>
            <a:r>
              <a:rPr lang="nl-NL" sz="2400" dirty="0">
                <a:latin typeface="American Typewriter"/>
                <a:cs typeface="American Typewriter"/>
              </a:rPr>
              <a:t> </a:t>
            </a:r>
            <a:r>
              <a:rPr lang="nl-NL" sz="2400" dirty="0" err="1">
                <a:latin typeface="American Typewriter"/>
                <a:cs typeface="American Typewriter"/>
              </a:rPr>
              <a:t>self-consistency</a:t>
            </a:r>
            <a:r>
              <a:rPr lang="nl-NL" sz="2400" dirty="0">
                <a:latin typeface="American Typewriter"/>
                <a:cs typeface="American Typewriter"/>
              </a:rPr>
              <a:t> </a:t>
            </a:r>
            <a:r>
              <a:rPr lang="nl-NL" sz="2400" dirty="0" err="1">
                <a:latin typeface="American Typewriter"/>
                <a:cs typeface="American Typewriter"/>
              </a:rPr>
              <a:t>conjecture</a:t>
            </a:r>
            <a:r>
              <a:rPr lang="nl-NL" sz="2400" dirty="0">
                <a:latin typeface="American Typewriter"/>
                <a:cs typeface="American Typewriter"/>
              </a:rPr>
              <a:t>, is a </a:t>
            </a:r>
            <a:r>
              <a:rPr lang="nl-NL" sz="2400" dirty="0">
                <a:latin typeface="American Typewriter"/>
                <a:cs typeface="American Typewriter"/>
                <a:hlinkClick r:id="rId2"/>
              </a:rPr>
              <a:t>principle</a:t>
            </a:r>
            <a:r>
              <a:rPr lang="nl-NL" sz="2400" dirty="0">
                <a:latin typeface="American Typewriter"/>
                <a:cs typeface="American Typewriter"/>
              </a:rPr>
              <a:t> </a:t>
            </a:r>
            <a:r>
              <a:rPr lang="nl-NL" sz="2400" dirty="0" err="1">
                <a:latin typeface="American Typewriter"/>
                <a:cs typeface="American Typewriter"/>
              </a:rPr>
              <a:t>developed</a:t>
            </a:r>
            <a:r>
              <a:rPr lang="nl-NL" sz="2400" dirty="0">
                <a:latin typeface="American Typewriter"/>
                <a:cs typeface="American Typewriter"/>
              </a:rPr>
              <a:t> </a:t>
            </a:r>
            <a:r>
              <a:rPr lang="nl-NL" sz="2400" dirty="0" err="1">
                <a:latin typeface="American Typewriter"/>
                <a:cs typeface="American Typewriter"/>
              </a:rPr>
              <a:t>by</a:t>
            </a:r>
            <a:r>
              <a:rPr lang="nl-NL" sz="2400" dirty="0">
                <a:latin typeface="American Typewriter"/>
                <a:cs typeface="American Typewriter"/>
              </a:rPr>
              <a:t> </a:t>
            </a:r>
            <a:r>
              <a:rPr lang="nl-NL" sz="2400" dirty="0" err="1">
                <a:latin typeface="American Typewriter"/>
                <a:cs typeface="American Typewriter"/>
              </a:rPr>
              <a:t>Russian</a:t>
            </a:r>
            <a:r>
              <a:rPr lang="nl-NL" sz="2400" dirty="0">
                <a:latin typeface="American Typewriter"/>
                <a:cs typeface="American Typewriter"/>
              </a:rPr>
              <a:t> </a:t>
            </a:r>
            <a:r>
              <a:rPr lang="nl-NL" sz="2400" dirty="0" err="1">
                <a:latin typeface="American Typewriter"/>
                <a:cs typeface="American Typewriter"/>
              </a:rPr>
              <a:t>physicist</a:t>
            </a:r>
            <a:r>
              <a:rPr lang="nl-NL" sz="2400" dirty="0">
                <a:latin typeface="American Typewriter"/>
                <a:cs typeface="American Typewriter"/>
              </a:rPr>
              <a:t> </a:t>
            </a:r>
            <a:r>
              <a:rPr lang="nl-NL" sz="2400" dirty="0">
                <a:latin typeface="American Typewriter"/>
                <a:cs typeface="American Typewriter"/>
                <a:hlinkClick r:id="rId3"/>
              </a:rPr>
              <a:t>Igor Dmitriyevich Novikov</a:t>
            </a:r>
            <a:r>
              <a:rPr lang="nl-NL" sz="2400" dirty="0">
                <a:latin typeface="American Typewriter"/>
                <a:cs typeface="American Typewriter"/>
              </a:rPr>
              <a:t> in the mid-1980s to </a:t>
            </a:r>
            <a:r>
              <a:rPr lang="nl-NL" sz="2400" dirty="0" err="1">
                <a:latin typeface="American Typewriter"/>
                <a:cs typeface="American Typewriter"/>
              </a:rPr>
              <a:t>solve</a:t>
            </a:r>
            <a:r>
              <a:rPr lang="nl-NL" sz="2400" dirty="0">
                <a:latin typeface="American Typewriter"/>
                <a:cs typeface="American Typewriter"/>
              </a:rPr>
              <a:t> the </a:t>
            </a:r>
            <a:r>
              <a:rPr lang="nl-NL" sz="2400" dirty="0" err="1">
                <a:latin typeface="American Typewriter"/>
                <a:cs typeface="American Typewriter"/>
              </a:rPr>
              <a:t>problem</a:t>
            </a:r>
            <a:r>
              <a:rPr lang="nl-NL" sz="2400" dirty="0">
                <a:latin typeface="American Typewriter"/>
                <a:cs typeface="American Typewriter"/>
              </a:rPr>
              <a:t> of </a:t>
            </a:r>
            <a:r>
              <a:rPr lang="nl-NL" sz="2400" dirty="0">
                <a:latin typeface="American Typewriter"/>
                <a:cs typeface="American Typewriter"/>
                <a:hlinkClick r:id="rId4"/>
              </a:rPr>
              <a:t>paradoxes</a:t>
            </a:r>
            <a:r>
              <a:rPr lang="nl-NL" sz="2400" dirty="0">
                <a:latin typeface="American Typewriter"/>
                <a:cs typeface="American Typewriter"/>
              </a:rPr>
              <a:t> in </a:t>
            </a:r>
            <a:r>
              <a:rPr lang="nl-NL" sz="2400" dirty="0">
                <a:latin typeface="American Typewriter"/>
                <a:cs typeface="American Typewriter"/>
                <a:hlinkClick r:id="rId5"/>
              </a:rPr>
              <a:t>time travel</a:t>
            </a:r>
            <a:r>
              <a:rPr lang="nl-NL" sz="2400" dirty="0">
                <a:latin typeface="American Typewriter"/>
                <a:cs typeface="American Typewriter"/>
              </a:rPr>
              <a:t>, </a:t>
            </a:r>
            <a:r>
              <a:rPr lang="nl-NL" sz="2400" dirty="0" err="1">
                <a:latin typeface="American Typewriter"/>
                <a:cs typeface="American Typewriter"/>
              </a:rPr>
              <a:t>which</a:t>
            </a:r>
            <a:r>
              <a:rPr lang="nl-NL" sz="2400" dirty="0">
                <a:latin typeface="American Typewriter"/>
                <a:cs typeface="American Typewriter"/>
              </a:rPr>
              <a:t> is </a:t>
            </a:r>
            <a:r>
              <a:rPr lang="nl-NL" sz="2400" dirty="0" err="1">
                <a:latin typeface="American Typewriter"/>
                <a:cs typeface="American Typewriter"/>
              </a:rPr>
              <a:t>theoretically</a:t>
            </a:r>
            <a:r>
              <a:rPr lang="nl-NL" sz="2400" dirty="0">
                <a:latin typeface="American Typewriter"/>
                <a:cs typeface="American Typewriter"/>
              </a:rPr>
              <a:t> </a:t>
            </a:r>
            <a:r>
              <a:rPr lang="nl-NL" sz="2400" dirty="0" err="1">
                <a:latin typeface="American Typewriter"/>
                <a:cs typeface="American Typewriter"/>
              </a:rPr>
              <a:t>permitted</a:t>
            </a:r>
            <a:r>
              <a:rPr lang="nl-NL" sz="2400" dirty="0">
                <a:latin typeface="American Typewriter"/>
                <a:cs typeface="American Typewriter"/>
              </a:rPr>
              <a:t> in </a:t>
            </a:r>
            <a:r>
              <a:rPr lang="nl-NL" sz="2400" dirty="0" err="1">
                <a:latin typeface="American Typewriter"/>
                <a:cs typeface="American Typewriter"/>
              </a:rPr>
              <a:t>certain</a:t>
            </a:r>
            <a:r>
              <a:rPr lang="nl-NL" sz="2400" dirty="0">
                <a:latin typeface="American Typewriter"/>
                <a:cs typeface="American Typewriter"/>
              </a:rPr>
              <a:t> </a:t>
            </a:r>
            <a:r>
              <a:rPr lang="nl-NL" sz="2400" dirty="0" err="1">
                <a:latin typeface="American Typewriter"/>
                <a:cs typeface="American Typewriter"/>
              </a:rPr>
              <a:t>solutions</a:t>
            </a:r>
            <a:r>
              <a:rPr lang="nl-NL" sz="2400" dirty="0">
                <a:latin typeface="American Typewriter"/>
                <a:cs typeface="American Typewriter"/>
              </a:rPr>
              <a:t> of </a:t>
            </a:r>
            <a:r>
              <a:rPr lang="nl-NL" sz="2400" dirty="0">
                <a:latin typeface="American Typewriter"/>
                <a:cs typeface="American Typewriter"/>
                <a:hlinkClick r:id="rId6"/>
              </a:rPr>
              <a:t>general relativity</a:t>
            </a:r>
            <a:r>
              <a:rPr lang="nl-NL" sz="2400" dirty="0">
                <a:latin typeface="American Typewriter"/>
                <a:cs typeface="American Typewriter"/>
              </a:rPr>
              <a:t> (</a:t>
            </a:r>
            <a:r>
              <a:rPr lang="nl-NL" sz="2400" dirty="0" err="1">
                <a:latin typeface="American Typewriter"/>
                <a:cs typeface="American Typewriter"/>
              </a:rPr>
              <a:t>solutions</a:t>
            </a:r>
            <a:r>
              <a:rPr lang="nl-NL" sz="2400" dirty="0">
                <a:latin typeface="American Typewriter"/>
                <a:cs typeface="American Typewriter"/>
              </a:rPr>
              <a:t> </a:t>
            </a:r>
            <a:r>
              <a:rPr lang="nl-NL" sz="2400" dirty="0" err="1">
                <a:latin typeface="American Typewriter"/>
                <a:cs typeface="American Typewriter"/>
              </a:rPr>
              <a:t>containing</a:t>
            </a:r>
            <a:r>
              <a:rPr lang="nl-NL" sz="2400" dirty="0">
                <a:latin typeface="American Typewriter"/>
                <a:cs typeface="American Typewriter"/>
              </a:rPr>
              <a:t> </a:t>
            </a:r>
            <a:r>
              <a:rPr lang="nl-NL" sz="2400" dirty="0" err="1">
                <a:latin typeface="American Typewriter"/>
                <a:cs typeface="American Typewriter"/>
              </a:rPr>
              <a:t>what</a:t>
            </a:r>
            <a:r>
              <a:rPr lang="nl-NL" sz="2400" dirty="0">
                <a:latin typeface="American Typewriter"/>
                <a:cs typeface="American Typewriter"/>
              </a:rPr>
              <a:t> are </a:t>
            </a:r>
            <a:r>
              <a:rPr lang="nl-NL" sz="2400" dirty="0" err="1">
                <a:latin typeface="American Typewriter"/>
                <a:cs typeface="American Typewriter"/>
              </a:rPr>
              <a:t>known</a:t>
            </a:r>
            <a:r>
              <a:rPr lang="nl-NL" sz="2400" dirty="0">
                <a:latin typeface="American Typewriter"/>
                <a:cs typeface="American Typewriter"/>
              </a:rPr>
              <a:t> as </a:t>
            </a:r>
            <a:r>
              <a:rPr lang="nl-NL" sz="2400" dirty="0">
                <a:latin typeface="American Typewriter"/>
                <a:cs typeface="American Typewriter"/>
                <a:hlinkClick r:id="rId7"/>
              </a:rPr>
              <a:t>closed timelike curves</a:t>
            </a:r>
            <a:r>
              <a:rPr lang="nl-NL" sz="2400" dirty="0">
                <a:latin typeface="American Typewriter"/>
                <a:cs typeface="American Typewriter"/>
              </a:rPr>
              <a:t>). </a:t>
            </a:r>
            <a:r>
              <a:rPr lang="nl-NL" sz="2400" dirty="0" err="1">
                <a:latin typeface="American Typewriter"/>
                <a:cs typeface="American Typewriter"/>
              </a:rPr>
              <a:t>Stated</a:t>
            </a:r>
            <a:r>
              <a:rPr lang="nl-NL" sz="2400" dirty="0">
                <a:latin typeface="American Typewriter"/>
                <a:cs typeface="American Typewriter"/>
              </a:rPr>
              <a:t> </a:t>
            </a:r>
            <a:r>
              <a:rPr lang="nl-NL" sz="2400" dirty="0" err="1">
                <a:latin typeface="American Typewriter"/>
                <a:cs typeface="American Typewriter"/>
              </a:rPr>
              <a:t>simply</a:t>
            </a:r>
            <a:r>
              <a:rPr lang="nl-NL" sz="2400" dirty="0">
                <a:latin typeface="American Typewriter"/>
                <a:cs typeface="American Typewriter"/>
              </a:rPr>
              <a:t>, the </a:t>
            </a:r>
            <a:r>
              <a:rPr lang="nl-NL" sz="2400" dirty="0" err="1">
                <a:latin typeface="American Typewriter"/>
                <a:cs typeface="American Typewriter"/>
              </a:rPr>
              <a:t>Novikov</a:t>
            </a:r>
            <a:r>
              <a:rPr lang="nl-NL" sz="2400" dirty="0">
                <a:latin typeface="American Typewriter"/>
                <a:cs typeface="American Typewriter"/>
              </a:rPr>
              <a:t> </a:t>
            </a:r>
            <a:r>
              <a:rPr lang="nl-NL" sz="2400" dirty="0" err="1">
                <a:latin typeface="American Typewriter"/>
                <a:cs typeface="American Typewriter"/>
              </a:rPr>
              <a:t>consistency</a:t>
            </a:r>
            <a:r>
              <a:rPr lang="nl-NL" sz="2400" dirty="0">
                <a:latin typeface="American Typewriter"/>
                <a:cs typeface="American Typewriter"/>
              </a:rPr>
              <a:t> </a:t>
            </a:r>
            <a:r>
              <a:rPr lang="nl-NL" sz="2400" dirty="0" err="1">
                <a:latin typeface="American Typewriter"/>
                <a:cs typeface="American Typewriter"/>
              </a:rPr>
              <a:t>principle</a:t>
            </a:r>
            <a:r>
              <a:rPr lang="nl-NL" sz="2400" dirty="0">
                <a:latin typeface="American Typewriter"/>
                <a:cs typeface="American Typewriter"/>
              </a:rPr>
              <a:t> </a:t>
            </a:r>
            <a:r>
              <a:rPr lang="nl-NL" sz="2400" dirty="0" err="1">
                <a:latin typeface="American Typewriter"/>
                <a:cs typeface="American Typewriter"/>
              </a:rPr>
              <a:t>asserts</a:t>
            </a:r>
            <a:r>
              <a:rPr lang="nl-NL" sz="2400" dirty="0">
                <a:latin typeface="American Typewriter"/>
                <a:cs typeface="American Typewriter"/>
              </a:rPr>
              <a:t>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if</a:t>
            </a:r>
            <a:r>
              <a:rPr lang="nl-NL" sz="2400" dirty="0">
                <a:latin typeface="American Typewriter"/>
                <a:cs typeface="American Typewriter"/>
              </a:rPr>
              <a:t> </a:t>
            </a:r>
            <a:r>
              <a:rPr lang="nl-NL" sz="2400" dirty="0" err="1">
                <a:latin typeface="American Typewriter"/>
                <a:cs typeface="American Typewriter"/>
              </a:rPr>
              <a:t>an</a:t>
            </a:r>
            <a:r>
              <a:rPr lang="nl-NL" sz="2400" dirty="0">
                <a:latin typeface="American Typewriter"/>
                <a:cs typeface="American Typewriter"/>
              </a:rPr>
              <a:t> </a:t>
            </a:r>
            <a:r>
              <a:rPr lang="nl-NL" sz="2400" dirty="0" err="1">
                <a:latin typeface="American Typewriter"/>
                <a:cs typeface="American Typewriter"/>
              </a:rPr>
              <a:t>event</a:t>
            </a:r>
            <a:r>
              <a:rPr lang="nl-NL" sz="2400" dirty="0">
                <a:latin typeface="American Typewriter"/>
                <a:cs typeface="American Typewriter"/>
              </a:rPr>
              <a:t> </a:t>
            </a:r>
            <a:r>
              <a:rPr lang="nl-NL" sz="2400" dirty="0" err="1">
                <a:latin typeface="American Typewriter"/>
                <a:cs typeface="American Typewriter"/>
              </a:rPr>
              <a:t>exists</a:t>
            </a:r>
            <a:r>
              <a:rPr lang="nl-NL" sz="2400" dirty="0">
                <a:latin typeface="American Typewriter"/>
                <a:cs typeface="American Typewriter"/>
              </a:rPr>
              <a:t>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would</a:t>
            </a:r>
            <a:r>
              <a:rPr lang="nl-NL" sz="2400" dirty="0">
                <a:latin typeface="American Typewriter"/>
                <a:cs typeface="American Typewriter"/>
              </a:rPr>
              <a:t> </a:t>
            </a:r>
            <a:r>
              <a:rPr lang="nl-NL" sz="2400" dirty="0" err="1">
                <a:latin typeface="American Typewriter"/>
                <a:cs typeface="American Typewriter"/>
              </a:rPr>
              <a:t>give</a:t>
            </a:r>
            <a:r>
              <a:rPr lang="nl-NL" sz="2400" dirty="0">
                <a:latin typeface="American Typewriter"/>
                <a:cs typeface="American Typewriter"/>
              </a:rPr>
              <a:t> </a:t>
            </a:r>
            <a:r>
              <a:rPr lang="nl-NL" sz="2400" dirty="0" err="1">
                <a:latin typeface="American Typewriter"/>
                <a:cs typeface="American Typewriter"/>
              </a:rPr>
              <a:t>rise</a:t>
            </a:r>
            <a:r>
              <a:rPr lang="nl-NL" sz="2400" dirty="0">
                <a:latin typeface="American Typewriter"/>
                <a:cs typeface="American Typewriter"/>
              </a:rPr>
              <a:t> to a paradox, </a:t>
            </a:r>
            <a:r>
              <a:rPr lang="nl-NL" sz="2400" dirty="0" err="1">
                <a:latin typeface="American Typewriter"/>
                <a:cs typeface="American Typewriter"/>
              </a:rPr>
              <a:t>or</a:t>
            </a:r>
            <a:r>
              <a:rPr lang="nl-NL" sz="2400" dirty="0">
                <a:latin typeface="American Typewriter"/>
                <a:cs typeface="American Typewriter"/>
              </a:rPr>
              <a:t> to </a:t>
            </a:r>
            <a:r>
              <a:rPr lang="nl-NL" sz="2400" dirty="0" err="1">
                <a:latin typeface="American Typewriter"/>
                <a:cs typeface="American Typewriter"/>
              </a:rPr>
              <a:t>any</a:t>
            </a:r>
            <a:r>
              <a:rPr lang="nl-NL" sz="2400" dirty="0">
                <a:latin typeface="American Typewriter"/>
                <a:cs typeface="American Typewriter"/>
              </a:rPr>
              <a:t> "</a:t>
            </a:r>
            <a:r>
              <a:rPr lang="nl-NL" sz="2400" dirty="0" err="1">
                <a:latin typeface="American Typewriter"/>
                <a:cs typeface="American Typewriter"/>
              </a:rPr>
              <a:t>change</a:t>
            </a:r>
            <a:r>
              <a:rPr lang="nl-NL" sz="2400" dirty="0">
                <a:latin typeface="American Typewriter"/>
                <a:cs typeface="American Typewriter"/>
              </a:rPr>
              <a:t>" to the past </a:t>
            </a:r>
            <a:r>
              <a:rPr lang="nl-NL" sz="2400" dirty="0" err="1">
                <a:latin typeface="American Typewriter"/>
                <a:cs typeface="American Typewriter"/>
              </a:rPr>
              <a:t>whatsoever</a:t>
            </a:r>
            <a:r>
              <a:rPr lang="nl-NL" sz="2400" dirty="0">
                <a:latin typeface="American Typewriter"/>
                <a:cs typeface="American Typewriter"/>
              </a:rPr>
              <a:t>, </a:t>
            </a:r>
            <a:r>
              <a:rPr lang="nl-NL" sz="2400" dirty="0" err="1">
                <a:latin typeface="American Typewriter"/>
                <a:cs typeface="American Typewriter"/>
              </a:rPr>
              <a:t>then</a:t>
            </a:r>
            <a:r>
              <a:rPr lang="nl-NL" sz="2400" dirty="0">
                <a:latin typeface="American Typewriter"/>
                <a:cs typeface="American Typewriter"/>
              </a:rPr>
              <a:t> the </a:t>
            </a:r>
            <a:r>
              <a:rPr lang="nl-NL" sz="2400" dirty="0">
                <a:latin typeface="American Typewriter"/>
                <a:cs typeface="American Typewriter"/>
                <a:hlinkClick r:id="rId8"/>
              </a:rPr>
              <a:t>probability</a:t>
            </a:r>
            <a:r>
              <a:rPr lang="nl-NL" sz="2400" dirty="0">
                <a:latin typeface="American Typewriter"/>
                <a:cs typeface="American Typewriter"/>
              </a:rPr>
              <a:t> of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event</a:t>
            </a:r>
            <a:r>
              <a:rPr lang="nl-NL" sz="2400" dirty="0">
                <a:latin typeface="American Typewriter"/>
                <a:cs typeface="American Typewriter"/>
              </a:rPr>
              <a:t> is zero. In short, </a:t>
            </a:r>
            <a:r>
              <a:rPr lang="nl-NL" sz="2400" dirty="0" err="1">
                <a:latin typeface="American Typewriter"/>
                <a:cs typeface="American Typewriter"/>
              </a:rPr>
              <a:t>it</a:t>
            </a:r>
            <a:r>
              <a:rPr lang="nl-NL" sz="2400" dirty="0">
                <a:latin typeface="American Typewriter"/>
                <a:cs typeface="American Typewriter"/>
              </a:rPr>
              <a:t> </a:t>
            </a:r>
            <a:r>
              <a:rPr lang="nl-NL" sz="2400" dirty="0" err="1">
                <a:latin typeface="American Typewriter"/>
                <a:cs typeface="American Typewriter"/>
              </a:rPr>
              <a:t>says</a:t>
            </a:r>
            <a:r>
              <a:rPr lang="nl-NL" sz="2400" dirty="0">
                <a:latin typeface="American Typewriter"/>
                <a:cs typeface="American Typewriter"/>
              </a:rPr>
              <a:t> </a:t>
            </a:r>
            <a:r>
              <a:rPr lang="nl-NL" sz="2400" dirty="0" err="1">
                <a:latin typeface="American Typewriter"/>
                <a:cs typeface="American Typewriter"/>
              </a:rPr>
              <a:t>that</a:t>
            </a:r>
            <a:r>
              <a:rPr lang="nl-NL" sz="2400" dirty="0">
                <a:latin typeface="American Typewriter"/>
                <a:cs typeface="American Typewriter"/>
              </a:rPr>
              <a:t> </a:t>
            </a:r>
            <a:r>
              <a:rPr lang="nl-NL" sz="2400" dirty="0" err="1">
                <a:latin typeface="American Typewriter"/>
                <a:cs typeface="American Typewriter"/>
              </a:rPr>
              <a:t>it's</a:t>
            </a:r>
            <a:r>
              <a:rPr lang="nl-NL" sz="2400" dirty="0">
                <a:latin typeface="American Typewriter"/>
                <a:cs typeface="American Typewriter"/>
              </a:rPr>
              <a:t> </a:t>
            </a:r>
            <a:r>
              <a:rPr lang="nl-NL" sz="2400" dirty="0" err="1">
                <a:latin typeface="American Typewriter"/>
                <a:cs typeface="American Typewriter"/>
              </a:rPr>
              <a:t>impossible</a:t>
            </a:r>
            <a:r>
              <a:rPr lang="nl-NL" sz="2400" dirty="0">
                <a:latin typeface="American Typewriter"/>
                <a:cs typeface="American Typewriter"/>
              </a:rPr>
              <a:t> to </a:t>
            </a:r>
            <a:r>
              <a:rPr lang="nl-NL" sz="2400" dirty="0" err="1">
                <a:latin typeface="American Typewriter"/>
                <a:cs typeface="American Typewriter"/>
              </a:rPr>
              <a:t>create</a:t>
            </a:r>
            <a:r>
              <a:rPr lang="nl-NL" sz="2400" dirty="0">
                <a:latin typeface="American Typewriter"/>
                <a:cs typeface="American Typewriter"/>
              </a:rPr>
              <a:t> </a:t>
            </a:r>
            <a:r>
              <a:rPr lang="nl-NL" sz="2400" dirty="0">
                <a:latin typeface="American Typewriter"/>
                <a:cs typeface="American Typewriter"/>
                <a:hlinkClick r:id="rId9"/>
              </a:rPr>
              <a:t>time paradoxes</a:t>
            </a:r>
            <a:r>
              <a:rPr lang="en-US" sz="2400" dirty="0" smtClean="0">
                <a:latin typeface="American Typewriter"/>
                <a:cs typeface="American Typewriter"/>
              </a:rPr>
              <a:t> </a:t>
            </a:r>
            <a:endParaRPr lang="en-US" sz="2400" dirty="0">
              <a:latin typeface="American Typewriter"/>
              <a:cs typeface="American Typewriter"/>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Take home </a:t>
            </a:r>
            <a:r>
              <a:rPr lang="en-US" dirty="0" smtClean="0"/>
              <a:t>messages</a:t>
            </a:r>
            <a:endParaRPr lang="en-US" dirty="0"/>
          </a:p>
        </p:txBody>
      </p:sp>
      <p:sp>
        <p:nvSpPr>
          <p:cNvPr id="30723" name="Text Box 3"/>
          <p:cNvSpPr txBox="1">
            <a:spLocks noChangeArrowheads="1"/>
          </p:cNvSpPr>
          <p:nvPr/>
        </p:nvSpPr>
        <p:spPr bwMode="auto">
          <a:xfrm>
            <a:off x="742950" y="1905000"/>
            <a:ext cx="7842250" cy="3970318"/>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buFont typeface="Arial" pitchFamily="-107" charset="0"/>
              <a:buAutoNum type="arabicPeriod"/>
            </a:pPr>
            <a:r>
              <a:rPr lang="en-US" sz="2400" dirty="0" smtClean="0"/>
              <a:t>Parapsychology develops into </a:t>
            </a:r>
            <a:r>
              <a:rPr lang="en-US" sz="2400" dirty="0" err="1" smtClean="0"/>
              <a:t>para</a:t>
            </a:r>
            <a:r>
              <a:rPr lang="en-US" sz="2400" dirty="0" smtClean="0"/>
              <a:t>-physics with ‘</a:t>
            </a:r>
            <a:r>
              <a:rPr lang="en-US" sz="2400" dirty="0" err="1" smtClean="0"/>
              <a:t>retrocausality</a:t>
            </a:r>
            <a:r>
              <a:rPr lang="en-US" sz="2400" dirty="0" smtClean="0"/>
              <a:t>’ as key topic. Experimental paradigms are from psychology. </a:t>
            </a:r>
          </a:p>
          <a:p>
            <a:pPr marL="457200" indent="-457200">
              <a:spcBef>
                <a:spcPct val="50000"/>
              </a:spcBef>
              <a:buFont typeface="Arial" pitchFamily="-107" charset="0"/>
              <a:buAutoNum type="arabicPeriod"/>
            </a:pPr>
            <a:r>
              <a:rPr lang="en-US" sz="2400" dirty="0" smtClean="0"/>
              <a:t>Physics </a:t>
            </a:r>
            <a:r>
              <a:rPr lang="en-US" sz="2400" dirty="0"/>
              <a:t>does not exclude</a:t>
            </a:r>
            <a:r>
              <a:rPr lang="en-US" sz="2400" dirty="0" smtClean="0"/>
              <a:t> ‘advanced’ </a:t>
            </a:r>
            <a:r>
              <a:rPr lang="en-US" sz="2400" dirty="0"/>
              <a:t>effects</a:t>
            </a:r>
            <a:endParaRPr lang="en-US" sz="2400" dirty="0" smtClean="0"/>
          </a:p>
          <a:p>
            <a:pPr marL="457200" indent="-457200">
              <a:spcBef>
                <a:spcPct val="50000"/>
              </a:spcBef>
              <a:buFont typeface="Arial" pitchFamily="-107" charset="0"/>
              <a:buAutoNum type="arabicPeriod"/>
            </a:pPr>
            <a:r>
              <a:rPr lang="en-US" sz="2400" dirty="0" smtClean="0"/>
              <a:t>‘</a:t>
            </a:r>
            <a:r>
              <a:rPr lang="en-US" sz="2400" dirty="0" err="1" smtClean="0"/>
              <a:t>Retrocausality</a:t>
            </a:r>
            <a:r>
              <a:rPr lang="en-US" sz="2400" dirty="0" smtClean="0"/>
              <a:t>’ implies restrictions in replication! (</a:t>
            </a:r>
            <a:r>
              <a:rPr lang="en-US" sz="2400" dirty="0" err="1" smtClean="0"/>
              <a:t>Novikov</a:t>
            </a:r>
            <a:r>
              <a:rPr lang="en-US" sz="2400" dirty="0" smtClean="0"/>
              <a:t>) Sequential replication might intrinsically becoming more and more difficult.  Parallel?</a:t>
            </a:r>
          </a:p>
          <a:p>
            <a:pPr marL="457200" indent="-457200">
              <a:spcBef>
                <a:spcPct val="50000"/>
              </a:spcBef>
              <a:buFont typeface="Arial" pitchFamily="-107" charset="0"/>
              <a:buAutoNum type="arabicPeriod"/>
            </a:pPr>
            <a:r>
              <a:rPr lang="en-US" sz="2400" dirty="0" smtClean="0"/>
              <a:t>Role of (</a:t>
            </a:r>
            <a:r>
              <a:rPr lang="en-US" sz="2400" dirty="0" err="1" smtClean="0"/>
              <a:t>neuro</a:t>
            </a:r>
            <a:r>
              <a:rPr lang="en-US" sz="2400" dirty="0" smtClean="0"/>
              <a:t>) psychology: Individual differences (Brain coherence?). Context variables.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Quantitative research 1960-1980</a:t>
            </a:r>
            <a:endParaRPr lang="en-US" dirty="0"/>
          </a:p>
        </p:txBody>
      </p:sp>
      <p:pic>
        <p:nvPicPr>
          <p:cNvPr id="4" name="rv.mpeg">
            <a:hlinkClick r:id="" action="ppaction://media"/>
          </p:cNvPr>
          <p:cNvPicPr/>
          <p:nvPr>
            <p:ph idx="1"/>
            <a:videoFile r:link="rId1"/>
          </p:nvPr>
        </p:nvPicPr>
        <p:blipFill>
          <a:blip r:embed="rId4"/>
          <a:stretch>
            <a:fillRect/>
          </a:stretch>
        </p:blipFill>
        <p:spPr>
          <a:xfrm>
            <a:off x="495300" y="1828800"/>
            <a:ext cx="4402667" cy="3048000"/>
          </a:xfrm>
        </p:spPr>
      </p:pic>
      <p:pic>
        <p:nvPicPr>
          <p:cNvPr id="5" name="rng.mpeg">
            <a:hlinkClick r:id="" action="ppaction://media"/>
          </p:cNvPr>
          <p:cNvPicPr/>
          <p:nvPr>
            <a:videoFile r:link="rId2"/>
          </p:nvPr>
        </p:nvPicPr>
        <p:blipFill>
          <a:blip r:embed="rId5"/>
          <a:stretch>
            <a:fillRect/>
          </a:stretch>
        </p:blipFill>
        <p:spPr>
          <a:xfrm>
            <a:off x="5200650" y="1828800"/>
            <a:ext cx="4402667" cy="3048000"/>
          </a:xfrm>
          <a:prstGeom prst="rect">
            <a:avLst/>
          </a:prstGeom>
        </p:spPr>
      </p:pic>
      <p:sp>
        <p:nvSpPr>
          <p:cNvPr id="6" name="TextBox 5"/>
          <p:cNvSpPr txBox="1"/>
          <p:nvPr/>
        </p:nvSpPr>
        <p:spPr>
          <a:xfrm>
            <a:off x="990601" y="5410201"/>
            <a:ext cx="3490935" cy="738664"/>
          </a:xfrm>
          <a:prstGeom prst="rect">
            <a:avLst/>
          </a:prstGeom>
          <a:noFill/>
        </p:spPr>
        <p:txBody>
          <a:bodyPr wrap="none" rtlCol="0">
            <a:spAutoFit/>
          </a:bodyPr>
          <a:lstStyle/>
          <a:p>
            <a:r>
              <a:rPr lang="en-US" sz="2400" dirty="0" smtClean="0"/>
              <a:t>Telepathy </a:t>
            </a:r>
            <a:r>
              <a:rPr lang="en-US" sz="2400" dirty="0" smtClean="0"/>
              <a:t>clairvoyance</a:t>
            </a:r>
          </a:p>
          <a:p>
            <a:r>
              <a:rPr lang="en-US" dirty="0" smtClean="0"/>
              <a:t>* Weak blind judging (order </a:t>
            </a:r>
            <a:r>
              <a:rPr lang="en-US" dirty="0" err="1" smtClean="0"/>
              <a:t>dep</a:t>
            </a:r>
            <a:r>
              <a:rPr lang="en-US" dirty="0" smtClean="0"/>
              <a:t>)</a:t>
            </a:r>
            <a:endParaRPr lang="en-US" dirty="0"/>
          </a:p>
        </p:txBody>
      </p:sp>
      <p:sp>
        <p:nvSpPr>
          <p:cNvPr id="7" name="TextBox 6"/>
          <p:cNvSpPr txBox="1"/>
          <p:nvPr/>
        </p:nvSpPr>
        <p:spPr>
          <a:xfrm>
            <a:off x="6191250" y="5410201"/>
            <a:ext cx="2641600" cy="830997"/>
          </a:xfrm>
          <a:prstGeom prst="rect">
            <a:avLst/>
          </a:prstGeom>
          <a:noFill/>
        </p:spPr>
        <p:txBody>
          <a:bodyPr wrap="square" rtlCol="0">
            <a:spAutoFit/>
          </a:bodyPr>
          <a:lstStyle/>
          <a:p>
            <a:r>
              <a:rPr lang="en-US" sz="2400" dirty="0" err="1" smtClean="0"/>
              <a:t>Psychokinesis</a:t>
            </a:r>
            <a:endParaRPr lang="en-US" sz="2400" dirty="0" smtClean="0"/>
          </a:p>
          <a:p>
            <a:r>
              <a:rPr lang="en-US" sz="2400" dirty="0" smtClean="0"/>
              <a:t>* Perfect random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5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childTnLst>
                          </p:cTn>
                        </p:par>
                      </p:childTnLst>
                    </p:cTn>
                  </p:par>
                </p:childTnLst>
              </p:cTn>
              <p:nextCondLst>
                <p:cond evt="onClick" delay="0">
                  <p:tgtEl>
                    <p:spTgt spid="5"/>
                  </p:tgtEl>
                </p:cond>
              </p:nextCondLst>
            </p:seq>
            <p:video>
              <p:cMediaNode>
                <p:cTn id="18"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42950" y="1295400"/>
            <a:ext cx="8420100" cy="1371600"/>
          </a:xfrm>
        </p:spPr>
        <p:txBody>
          <a:bodyPr/>
          <a:lstStyle/>
          <a:p>
            <a:r>
              <a:rPr lang="en-US" sz="3600" dirty="0" err="1" smtClean="0"/>
              <a:t>Onderzoekspracticum</a:t>
            </a:r>
            <a:r>
              <a:rPr lang="en-US" sz="3600" dirty="0" smtClean="0"/>
              <a:t> </a:t>
            </a:r>
            <a:r>
              <a:rPr lang="en-US" sz="3600" dirty="0" err="1" smtClean="0"/>
              <a:t>UvA</a:t>
            </a:r>
            <a:endParaRPr lang="nl-NL" sz="3600" dirty="0"/>
          </a:p>
        </p:txBody>
      </p:sp>
      <p:sp>
        <p:nvSpPr>
          <p:cNvPr id="10243" name="Rectangle 3"/>
          <p:cNvSpPr>
            <a:spLocks noGrp="1" noChangeArrowheads="1"/>
          </p:cNvSpPr>
          <p:nvPr>
            <p:ph type="body" idx="1"/>
          </p:nvPr>
        </p:nvSpPr>
        <p:spPr>
          <a:xfrm>
            <a:off x="825500" y="2743200"/>
            <a:ext cx="8420100" cy="3276600"/>
          </a:xfrm>
        </p:spPr>
        <p:txBody>
          <a:bodyPr anchor="ctr">
            <a:normAutofit/>
          </a:bodyPr>
          <a:lstStyle/>
          <a:p>
            <a:pPr>
              <a:lnSpc>
                <a:spcPct val="90000"/>
              </a:lnSpc>
            </a:pPr>
            <a:r>
              <a:rPr lang="nl-NL" sz="2400" dirty="0" smtClean="0"/>
              <a:t>6 proefpersonen met elk vier bellers</a:t>
            </a:r>
          </a:p>
          <a:p>
            <a:pPr>
              <a:lnSpc>
                <a:spcPct val="90000"/>
              </a:lnSpc>
            </a:pPr>
            <a:r>
              <a:rPr lang="nl-NL" sz="2400" dirty="0" smtClean="0"/>
              <a:t>Alle bellers zijn goede vrienden van de proefpersoon</a:t>
            </a:r>
          </a:p>
          <a:p>
            <a:pPr>
              <a:lnSpc>
                <a:spcPct val="90000"/>
              </a:lnSpc>
            </a:pPr>
            <a:r>
              <a:rPr lang="nl-NL" sz="2400" dirty="0" smtClean="0"/>
              <a:t>Proefleider bezoekt proefpersoon thuis tijdens de zitting om fraude uit te sluiten</a:t>
            </a:r>
          </a:p>
          <a:p>
            <a:pPr>
              <a:lnSpc>
                <a:spcPct val="90000"/>
              </a:lnSpc>
            </a:pPr>
            <a:r>
              <a:rPr lang="nl-NL" sz="2400" dirty="0" smtClean="0"/>
              <a:t>Proefpersoon noemt naam van random beller voor het opnemen van de telefoon (</a:t>
            </a:r>
            <a:r>
              <a:rPr lang="nl-NL" sz="2400" dirty="0" err="1" smtClean="0"/>
              <a:t>p</a:t>
            </a:r>
            <a:r>
              <a:rPr lang="nl-NL" sz="2400" dirty="0" smtClean="0"/>
              <a:t>=0.25)</a:t>
            </a:r>
          </a:p>
          <a:p>
            <a:pPr>
              <a:lnSpc>
                <a:spcPct val="90000"/>
              </a:lnSpc>
            </a:pPr>
            <a:r>
              <a:rPr lang="nl-NL" sz="2400" dirty="0" smtClean="0"/>
              <a:t>Correlatie met Locale Sterrentijd (</a:t>
            </a:r>
            <a:r>
              <a:rPr lang="nl-NL" sz="2400" dirty="0" err="1" smtClean="0"/>
              <a:t>Local</a:t>
            </a:r>
            <a:r>
              <a:rPr lang="nl-NL" sz="2400" dirty="0" smtClean="0"/>
              <a:t> </a:t>
            </a:r>
            <a:r>
              <a:rPr lang="nl-NL" sz="2400" dirty="0" err="1" smtClean="0"/>
              <a:t>Sidereal</a:t>
            </a:r>
            <a:r>
              <a:rPr lang="nl-NL" sz="2400" dirty="0" smtClean="0"/>
              <a:t> Time (LST))</a:t>
            </a:r>
            <a:endParaRPr lang="nl-NL" sz="2400" dirty="0"/>
          </a:p>
        </p:txBody>
      </p:sp>
      <p:pic>
        <p:nvPicPr>
          <p:cNvPr id="10244" name="Picture 4" descr="G:\plaatjes\presentatie spr\olddesk1.jpg"/>
          <p:cNvPicPr>
            <a:picLocks noChangeAspect="1" noChangeArrowheads="1"/>
          </p:cNvPicPr>
          <p:nvPr/>
        </p:nvPicPr>
        <p:blipFill>
          <a:blip r:embed="rId2"/>
          <a:srcRect/>
          <a:stretch>
            <a:fillRect/>
          </a:stretch>
        </p:blipFill>
        <p:spPr bwMode="auto">
          <a:xfrm>
            <a:off x="0" y="0"/>
            <a:ext cx="1898650" cy="914400"/>
          </a:xfrm>
          <a:prstGeom prst="rect">
            <a:avLst/>
          </a:prstGeom>
          <a:noFill/>
        </p:spPr>
      </p:pic>
      <p:pic>
        <p:nvPicPr>
          <p:cNvPr id="10245" name="Picture 5" descr="G:\plaatjes\presentatie spr\olddesk1.jpg"/>
          <p:cNvPicPr>
            <a:picLocks noChangeAspect="1" noChangeArrowheads="1"/>
          </p:cNvPicPr>
          <p:nvPr/>
        </p:nvPicPr>
        <p:blipFill>
          <a:blip r:embed="rId2"/>
          <a:srcRect/>
          <a:stretch>
            <a:fillRect/>
          </a:stretch>
        </p:blipFill>
        <p:spPr bwMode="auto">
          <a:xfrm>
            <a:off x="8007350" y="5943600"/>
            <a:ext cx="1898650" cy="914400"/>
          </a:xfrm>
          <a:prstGeom prst="rect">
            <a:avLst/>
          </a:prstGeom>
          <a:noFill/>
        </p:spPr>
      </p:pic>
      <p:pic>
        <p:nvPicPr>
          <p:cNvPr id="10246" name="Picture 6" descr="E:\eva\uvalogo_top2.gif"/>
          <p:cNvPicPr>
            <a:picLocks noChangeAspect="1" noChangeArrowheads="1"/>
          </p:cNvPicPr>
          <p:nvPr/>
        </p:nvPicPr>
        <p:blipFill>
          <a:blip r:embed="rId3"/>
          <a:srcRect/>
          <a:stretch>
            <a:fillRect/>
          </a:stretch>
        </p:blipFill>
        <p:spPr bwMode="auto">
          <a:xfrm>
            <a:off x="4292600" y="0"/>
            <a:ext cx="908050" cy="83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25500" y="228600"/>
            <a:ext cx="8337550" cy="1143000"/>
          </a:xfrm>
        </p:spPr>
        <p:txBody>
          <a:bodyPr/>
          <a:lstStyle/>
          <a:p>
            <a:r>
              <a:rPr lang="en-US"/>
              <a:t>Local Sidereal Time (LST)</a:t>
            </a:r>
            <a:endParaRPr lang="nl-NL"/>
          </a:p>
        </p:txBody>
      </p:sp>
      <p:sp>
        <p:nvSpPr>
          <p:cNvPr id="11267" name="Rectangle 3"/>
          <p:cNvSpPr>
            <a:spLocks noGrp="1" noChangeArrowheads="1"/>
          </p:cNvSpPr>
          <p:nvPr>
            <p:ph type="body" idx="1"/>
          </p:nvPr>
        </p:nvSpPr>
        <p:spPr>
          <a:xfrm>
            <a:off x="825500" y="2743200"/>
            <a:ext cx="8420100" cy="3276600"/>
          </a:xfrm>
        </p:spPr>
        <p:txBody>
          <a:bodyPr/>
          <a:lstStyle/>
          <a:p>
            <a:pPr>
              <a:buFontTx/>
              <a:buNone/>
            </a:pPr>
            <a:endParaRPr lang="en-US"/>
          </a:p>
        </p:txBody>
      </p:sp>
      <p:pic>
        <p:nvPicPr>
          <p:cNvPr id="11272" name="Picture 8" descr="G:\plaatjes\presentatie spr\f119.jpg"/>
          <p:cNvPicPr>
            <a:picLocks noChangeAspect="1" noChangeArrowheads="1"/>
          </p:cNvPicPr>
          <p:nvPr/>
        </p:nvPicPr>
        <p:blipFill>
          <a:blip r:embed="rId2"/>
          <a:srcRect/>
          <a:stretch>
            <a:fillRect/>
          </a:stretch>
        </p:blipFill>
        <p:spPr bwMode="auto">
          <a:xfrm>
            <a:off x="0" y="1295401"/>
            <a:ext cx="9906000" cy="5910263"/>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42950" y="1066800"/>
            <a:ext cx="8420100" cy="1143000"/>
          </a:xfrm>
        </p:spPr>
        <p:txBody>
          <a:bodyPr/>
          <a:lstStyle/>
          <a:p>
            <a:r>
              <a:rPr lang="en-US"/>
              <a:t>Local Sidereal Time (LST)</a:t>
            </a:r>
            <a:endParaRPr lang="nl-NL"/>
          </a:p>
        </p:txBody>
      </p:sp>
      <p:sp>
        <p:nvSpPr>
          <p:cNvPr id="13315" name="Rectangle 3"/>
          <p:cNvSpPr>
            <a:spLocks noGrp="1" noChangeArrowheads="1"/>
          </p:cNvSpPr>
          <p:nvPr>
            <p:ph type="body" idx="1"/>
          </p:nvPr>
        </p:nvSpPr>
        <p:spPr>
          <a:xfrm>
            <a:off x="825500" y="2743200"/>
            <a:ext cx="8420100" cy="3276600"/>
          </a:xfrm>
        </p:spPr>
        <p:txBody>
          <a:bodyPr/>
          <a:lstStyle/>
          <a:p>
            <a:pPr>
              <a:buFontTx/>
              <a:buNone/>
            </a:pPr>
            <a:r>
              <a:rPr lang="en-US"/>
              <a:t>Onderzoek van Spottiswoode (1997)</a:t>
            </a:r>
          </a:p>
          <a:p>
            <a:r>
              <a:rPr lang="en-US"/>
              <a:t>Effectgrootte bij onderzoek naar paranormale verschijnselen</a:t>
            </a:r>
          </a:p>
          <a:p>
            <a:r>
              <a:rPr lang="en-US"/>
              <a:t>Effecten hangen samen met LST</a:t>
            </a:r>
          </a:p>
          <a:p>
            <a:r>
              <a:rPr lang="en-US"/>
              <a:t>Piektijd is rond 13.30 LST</a:t>
            </a:r>
            <a:endParaRPr lang="nl-NL"/>
          </a:p>
        </p:txBody>
      </p:sp>
      <p:pic>
        <p:nvPicPr>
          <p:cNvPr id="13316" name="Picture 4" descr="G:\plaatjes\presentatie spr\olddesk1.jpg"/>
          <p:cNvPicPr>
            <a:picLocks noChangeAspect="1" noChangeArrowheads="1"/>
          </p:cNvPicPr>
          <p:nvPr/>
        </p:nvPicPr>
        <p:blipFill>
          <a:blip r:embed="rId2"/>
          <a:srcRect/>
          <a:stretch>
            <a:fillRect/>
          </a:stretch>
        </p:blipFill>
        <p:spPr bwMode="auto">
          <a:xfrm>
            <a:off x="0" y="0"/>
            <a:ext cx="1898650" cy="914400"/>
          </a:xfrm>
          <a:prstGeom prst="rect">
            <a:avLst/>
          </a:prstGeom>
          <a:noFill/>
        </p:spPr>
      </p:pic>
      <p:pic>
        <p:nvPicPr>
          <p:cNvPr id="13317" name="Picture 5" descr="G:\plaatjes\presentatie spr\olddesk1.jpg"/>
          <p:cNvPicPr>
            <a:picLocks noChangeAspect="1" noChangeArrowheads="1"/>
          </p:cNvPicPr>
          <p:nvPr/>
        </p:nvPicPr>
        <p:blipFill>
          <a:blip r:embed="rId2"/>
          <a:srcRect/>
          <a:stretch>
            <a:fillRect/>
          </a:stretch>
        </p:blipFill>
        <p:spPr bwMode="auto">
          <a:xfrm>
            <a:off x="8007350" y="5943600"/>
            <a:ext cx="1898650" cy="914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4477</TotalTime>
  <Words>2660</Words>
  <Application>Microsoft Macintosh PowerPoint</Application>
  <PresentationFormat>A4 Paper (210x297 mm)</PresentationFormat>
  <Paragraphs>400</Paragraphs>
  <Slides>56</Slides>
  <Notes>27</Notes>
  <HiddenSlides>29</HiddenSlides>
  <MMClips>5</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3</vt:i4>
      </vt:variant>
      <vt:variant>
        <vt:lpstr>Slide Titles</vt:lpstr>
      </vt:variant>
      <vt:variant>
        <vt:i4>56</vt:i4>
      </vt:variant>
    </vt:vector>
  </HeadingPairs>
  <TitlesOfParts>
    <vt:vector size="61" baseType="lpstr">
      <vt:lpstr>Office Theme</vt:lpstr>
      <vt:lpstr>???</vt:lpstr>
      <vt:lpstr>Chart</vt:lpstr>
      <vt:lpstr>Picture</vt:lpstr>
      <vt:lpstr>Document</vt:lpstr>
      <vt:lpstr>Methods in Parapsychology</vt:lpstr>
      <vt:lpstr>The Phenomena observations</vt:lpstr>
      <vt:lpstr>Paranormal ‘Explanation’</vt:lpstr>
      <vt:lpstr>Normal Explanation</vt:lpstr>
      <vt:lpstr>Quantitative research 1930-1960</vt:lpstr>
      <vt:lpstr>Quantitative research 1960-1980</vt:lpstr>
      <vt:lpstr>Onderzoekspracticum UvA</vt:lpstr>
      <vt:lpstr>Local Sidereal Time (LST)</vt:lpstr>
      <vt:lpstr>Local Sidereal Time (LST)</vt:lpstr>
      <vt:lpstr>Onderzoeksopzet</vt:lpstr>
      <vt:lpstr>Resultaten telefoontelepathie</vt:lpstr>
      <vt:lpstr>Probleem</vt:lpstr>
      <vt:lpstr>Resultaten telefoontelepathie (alleen correct verlopen zittingen)</vt:lpstr>
      <vt:lpstr>Unification (Dunne revisited)</vt:lpstr>
      <vt:lpstr>Advantages of unified model</vt:lpstr>
      <vt:lpstr>Presentiment research</vt:lpstr>
      <vt:lpstr>Intuition research</vt:lpstr>
      <vt:lpstr>Gambling </vt:lpstr>
      <vt:lpstr>Damasio’s IOWA gambling procedure</vt:lpstr>
      <vt:lpstr>Results for healthy subjects</vt:lpstr>
      <vt:lpstr>Damasio’s Somatic Marker model </vt:lpstr>
      <vt:lpstr>Integration with presentiment</vt:lpstr>
      <vt:lpstr>Driven by the future outcome?</vt:lpstr>
      <vt:lpstr>Pre-sentiment in IOWA Gambling task?</vt:lpstr>
      <vt:lpstr>Skin Conductance in gambling task split for Winning &amp; Loosing cards</vt:lpstr>
      <vt:lpstr>CARD!-analysis Damasio’s Gambling experiment</vt:lpstr>
      <vt:lpstr>Animal Fear Study (1999)</vt:lpstr>
      <vt:lpstr>Published Results</vt:lpstr>
      <vt:lpstr>Results re-analysis raw data</vt:lpstr>
      <vt:lpstr>Presentiment variables</vt:lpstr>
      <vt:lpstr>Banana Banana Apple</vt:lpstr>
      <vt:lpstr>FEPS5 2003</vt:lpstr>
      <vt:lpstr>Method</vt:lpstr>
      <vt:lpstr>Overal result (pooled over XXY &amp; XXX)</vt:lpstr>
      <vt:lpstr>Statistics</vt:lpstr>
      <vt:lpstr>Gender?</vt:lpstr>
      <vt:lpstr>Relation with attention of participant</vt:lpstr>
      <vt:lpstr>Relation with ‘Luckiness’</vt:lpstr>
      <vt:lpstr>Special subjects</vt:lpstr>
      <vt:lpstr>But difficult to replicate</vt:lpstr>
      <vt:lpstr>Presentiment Meta-analysis</vt:lpstr>
      <vt:lpstr>Filedrawer  </vt:lpstr>
      <vt:lpstr>Bem’s cognitive approach</vt:lpstr>
      <vt:lpstr>Procedure retroactive facilitation of recall </vt:lpstr>
      <vt:lpstr>Results Bem studies</vt:lpstr>
      <vt:lpstr>Criticism</vt:lpstr>
      <vt:lpstr>Necker Cube study: retroactive interference</vt:lpstr>
      <vt:lpstr>The Necker Cube experiment</vt:lpstr>
      <vt:lpstr>Retroactive interference Results</vt:lpstr>
      <vt:lpstr>Results</vt:lpstr>
      <vt:lpstr>Theory</vt:lpstr>
      <vt:lpstr>Special Boundary condition</vt:lpstr>
      <vt:lpstr>Replication issues</vt:lpstr>
      <vt:lpstr>The paradoxes</vt:lpstr>
      <vt:lpstr>Avoiding paradoxes</vt:lpstr>
      <vt:lpstr>Take home messages</vt:lpstr>
    </vt:vector>
  </TitlesOfParts>
  <Company>uva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Parapsychology</dc:title>
  <dc:creator>Dick Bierman</dc:creator>
  <cp:lastModifiedBy>Dick Bierman</cp:lastModifiedBy>
  <cp:revision>32</cp:revision>
  <cp:lastPrinted>2012-04-23T10:22:49Z</cp:lastPrinted>
  <dcterms:created xsi:type="dcterms:W3CDTF">2012-04-26T19:46:53Z</dcterms:created>
  <dcterms:modified xsi:type="dcterms:W3CDTF">2012-04-26T20:05:58Z</dcterms:modified>
</cp:coreProperties>
</file>