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150" d="100"/>
          <a:sy n="150" d="100"/>
        </p:scale>
        <p:origin x="-1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2A80-C36B-564E-866F-D312E6D00AF5}" type="datetimeFigureOut">
              <a:rPr lang="en-US" smtClean="0"/>
              <a:pPr/>
              <a:t>11/1/12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E77-F7C7-1245-94F8-F16CE2E2496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2A80-C36B-564E-866F-D312E6D00AF5}" type="datetimeFigureOut">
              <a:rPr lang="en-US" smtClean="0"/>
              <a:pPr/>
              <a:t>11/1/12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E77-F7C7-1245-94F8-F16CE2E2496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2A80-C36B-564E-866F-D312E6D00AF5}" type="datetimeFigureOut">
              <a:rPr lang="en-US" smtClean="0"/>
              <a:pPr/>
              <a:t>11/1/12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E77-F7C7-1245-94F8-F16CE2E2496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2A80-C36B-564E-866F-D312E6D00AF5}" type="datetimeFigureOut">
              <a:rPr lang="en-US" smtClean="0"/>
              <a:pPr/>
              <a:t>11/1/12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E77-F7C7-1245-94F8-F16CE2E2496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2A80-C36B-564E-866F-D312E6D00AF5}" type="datetimeFigureOut">
              <a:rPr lang="en-US" smtClean="0"/>
              <a:pPr/>
              <a:t>11/1/12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E77-F7C7-1245-94F8-F16CE2E2496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2A80-C36B-564E-866F-D312E6D00AF5}" type="datetimeFigureOut">
              <a:rPr lang="en-US" smtClean="0"/>
              <a:pPr/>
              <a:t>11/1/12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E77-F7C7-1245-94F8-F16CE2E2496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2A80-C36B-564E-866F-D312E6D00AF5}" type="datetimeFigureOut">
              <a:rPr lang="en-US" smtClean="0"/>
              <a:pPr/>
              <a:t>11/1/12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E77-F7C7-1245-94F8-F16CE2E2496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2A80-C36B-564E-866F-D312E6D00AF5}" type="datetimeFigureOut">
              <a:rPr lang="en-US" smtClean="0"/>
              <a:pPr/>
              <a:t>11/1/12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E77-F7C7-1245-94F8-F16CE2E2496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2A80-C36B-564E-866F-D312E6D00AF5}" type="datetimeFigureOut">
              <a:rPr lang="en-US" smtClean="0"/>
              <a:pPr/>
              <a:t>11/1/12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E77-F7C7-1245-94F8-F16CE2E2496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2A80-C36B-564E-866F-D312E6D00AF5}" type="datetimeFigureOut">
              <a:rPr lang="en-US" smtClean="0"/>
              <a:pPr/>
              <a:t>11/1/12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E77-F7C7-1245-94F8-F16CE2E2496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2A80-C36B-564E-866F-D312E6D00AF5}" type="datetimeFigureOut">
              <a:rPr lang="en-US" smtClean="0"/>
              <a:pPr/>
              <a:t>11/1/12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E77-F7C7-1245-94F8-F16CE2E2496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12A80-C36B-564E-866F-D312E6D00AF5}" type="datetimeFigureOut">
              <a:rPr lang="en-US" smtClean="0"/>
              <a:pPr/>
              <a:t>11/1/12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52E77-F7C7-1245-94F8-F16CE2E24962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penscienceframework.org/" TargetMode="Externa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Picture 3" descr="jet-met-tuinslang.jpg"/>
          <p:cNvPicPr>
            <a:picLocks noChangeAspect="1"/>
          </p:cNvPicPr>
          <p:nvPr/>
        </p:nvPicPr>
        <p:blipFill>
          <a:blip r:embed="rId2">
            <a:lum bright="9000" contrast="14000"/>
          </a:blip>
          <a:stretch>
            <a:fillRect/>
          </a:stretch>
        </p:blipFill>
        <p:spPr>
          <a:xfrm>
            <a:off x="4396" y="0"/>
            <a:ext cx="913960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0" y="1828800"/>
            <a:ext cx="5410200" cy="1323439"/>
          </a:xfrm>
          <a:prstGeom prst="rect">
            <a:avLst/>
          </a:prstGeom>
          <a:noFill/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ADHD </a:t>
            </a:r>
            <a:r>
              <a:rPr lang="en-US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doesn’t</a:t>
            </a:r>
            <a:r>
              <a:rPr lang="nl-NL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nl-NL" sz="4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exist</a:t>
            </a:r>
            <a:r>
              <a:rPr lang="nl-NL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</a:p>
          <a:p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</a:t>
            </a:r>
            <a:r>
              <a:rPr lang="nl-NL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nl-NL" sz="3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statistical</a:t>
            </a:r>
            <a:r>
              <a:rPr lang="nl-NL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nl-NL" sz="3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approach</a:t>
            </a:r>
            <a:r>
              <a:rPr lang="nl-NL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nl-NL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67600" y="3048000"/>
            <a:ext cx="1295400" cy="3048000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Normal</a:t>
            </a:r>
            <a:r>
              <a:rPr lang="nl-NL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43600" cy="4525963"/>
          </a:xfrm>
        </p:spPr>
        <p:txBody>
          <a:bodyPr>
            <a:normAutofit fontScale="85000" lnSpcReduction="20000"/>
          </a:bodyPr>
          <a:lstStyle/>
          <a:p>
            <a:r>
              <a:rPr lang="nl-NL" sz="2800" dirty="0" smtClean="0"/>
              <a:t>Nurse: </a:t>
            </a:r>
            <a:r>
              <a:rPr lang="nl-NL" sz="2800" dirty="0" err="1" smtClean="0"/>
              <a:t>she</a:t>
            </a:r>
            <a:r>
              <a:rPr lang="nl-NL" sz="2800" dirty="0" smtClean="0"/>
              <a:t> is </a:t>
            </a:r>
            <a:r>
              <a:rPr lang="nl-NL" sz="2800" dirty="0" err="1" smtClean="0"/>
              <a:t>way</a:t>
            </a:r>
            <a:r>
              <a:rPr lang="nl-NL" sz="2800" dirty="0" smtClean="0"/>
              <a:t> </a:t>
            </a:r>
            <a:r>
              <a:rPr lang="nl-NL" sz="2800" dirty="0" err="1" smtClean="0"/>
              <a:t>too</a:t>
            </a:r>
            <a:r>
              <a:rPr lang="nl-NL" sz="2800" dirty="0" smtClean="0"/>
              <a:t> </a:t>
            </a:r>
            <a:r>
              <a:rPr lang="nl-NL" sz="2800" dirty="0" err="1" smtClean="0"/>
              <a:t>light</a:t>
            </a:r>
            <a:endParaRPr lang="nl-NL" sz="2800" dirty="0" smtClean="0"/>
          </a:p>
          <a:p>
            <a:r>
              <a:rPr lang="nl-NL" sz="2800" dirty="0" smtClean="0"/>
              <a:t>Me: ????</a:t>
            </a:r>
          </a:p>
          <a:p>
            <a:r>
              <a:rPr lang="nl-NL" sz="2800" dirty="0" smtClean="0"/>
              <a:t>Nurse: </a:t>
            </a:r>
            <a:r>
              <a:rPr lang="nl-NL" sz="2800" dirty="0" err="1" smtClean="0"/>
              <a:t>she</a:t>
            </a:r>
            <a:r>
              <a:rPr lang="nl-NL" sz="2800" dirty="0" smtClean="0"/>
              <a:t> </a:t>
            </a:r>
            <a:r>
              <a:rPr lang="nl-NL" sz="2800" dirty="0" err="1" smtClean="0"/>
              <a:t>belongs</a:t>
            </a:r>
            <a:r>
              <a:rPr lang="nl-NL" sz="2800" dirty="0" smtClean="0"/>
              <a:t> to the </a:t>
            </a:r>
            <a:r>
              <a:rPr lang="nl-NL" sz="2800" dirty="0" err="1" smtClean="0"/>
              <a:t>lowest</a:t>
            </a:r>
            <a:r>
              <a:rPr lang="nl-NL" sz="2800" dirty="0" smtClean="0"/>
              <a:t> </a:t>
            </a:r>
            <a:r>
              <a:rPr lang="nl-NL" sz="2800" dirty="0" err="1" smtClean="0"/>
              <a:t>percentile</a:t>
            </a:r>
            <a:r>
              <a:rPr lang="nl-NL" sz="2800" dirty="0" smtClean="0"/>
              <a:t>!</a:t>
            </a:r>
          </a:p>
          <a:p>
            <a:r>
              <a:rPr lang="nl-NL" sz="2800" dirty="0" smtClean="0"/>
              <a:t>Me: Wow, </a:t>
            </a:r>
            <a:r>
              <a:rPr lang="nl-NL" sz="2800" dirty="0" err="1" smtClean="0"/>
              <a:t>Should</a:t>
            </a:r>
            <a:r>
              <a:rPr lang="nl-NL" sz="2800" dirty="0" smtClean="0"/>
              <a:t> I </a:t>
            </a:r>
            <a:r>
              <a:rPr lang="nl-NL" sz="2800" dirty="0" err="1" smtClean="0"/>
              <a:t>give</a:t>
            </a:r>
            <a:r>
              <a:rPr lang="nl-NL" sz="2800" dirty="0" smtClean="0"/>
              <a:t> more </a:t>
            </a:r>
            <a:r>
              <a:rPr lang="nl-NL" sz="2800" dirty="0" err="1" smtClean="0"/>
              <a:t>food</a:t>
            </a:r>
            <a:r>
              <a:rPr lang="nl-NL" sz="2800" dirty="0" smtClean="0"/>
              <a:t>?</a:t>
            </a:r>
          </a:p>
          <a:p>
            <a:r>
              <a:rPr lang="nl-NL" sz="2800" dirty="0" smtClean="0"/>
              <a:t>Nurse (glad  </a:t>
            </a:r>
            <a:r>
              <a:rPr lang="nl-NL" sz="2800" dirty="0" err="1" smtClean="0"/>
              <a:t>that</a:t>
            </a:r>
            <a:r>
              <a:rPr lang="nl-NL" sz="2800" dirty="0" smtClean="0"/>
              <a:t> I </a:t>
            </a:r>
            <a:r>
              <a:rPr lang="nl-NL" sz="2800" dirty="0" err="1" smtClean="0"/>
              <a:t>am</a:t>
            </a:r>
            <a:r>
              <a:rPr lang="nl-NL" sz="2800" dirty="0" smtClean="0"/>
              <a:t> </a:t>
            </a:r>
            <a:r>
              <a:rPr lang="nl-NL" sz="2800" dirty="0" err="1" smtClean="0"/>
              <a:t>so</a:t>
            </a:r>
            <a:r>
              <a:rPr lang="nl-NL" sz="2800" dirty="0" smtClean="0"/>
              <a:t> </a:t>
            </a:r>
            <a:r>
              <a:rPr lang="nl-NL" sz="2800" dirty="0" err="1" smtClean="0"/>
              <a:t>clever</a:t>
            </a:r>
            <a:r>
              <a:rPr lang="nl-NL" sz="2800" dirty="0" smtClean="0"/>
              <a:t>):</a:t>
            </a:r>
            <a:r>
              <a:rPr lang="nl-NL" sz="2800" dirty="0" err="1" smtClean="0"/>
              <a:t>Yes</a:t>
            </a:r>
            <a:r>
              <a:rPr lang="nl-NL" sz="2800" dirty="0" smtClean="0"/>
              <a:t> </a:t>
            </a:r>
            <a:r>
              <a:rPr lang="nl-NL" sz="2800" dirty="0" err="1" smtClean="0"/>
              <a:t>yes</a:t>
            </a:r>
            <a:r>
              <a:rPr lang="nl-NL" sz="2800" dirty="0" smtClean="0"/>
              <a:t>, </a:t>
            </a:r>
            <a:r>
              <a:rPr lang="nl-NL" sz="2800" dirty="0" err="1" smtClean="0"/>
              <a:t>you</a:t>
            </a:r>
            <a:r>
              <a:rPr lang="nl-NL" sz="2800" dirty="0" smtClean="0"/>
              <a:t> </a:t>
            </a:r>
            <a:r>
              <a:rPr lang="nl-NL" sz="2800" dirty="0" err="1" smtClean="0"/>
              <a:t>certainly</a:t>
            </a:r>
            <a:r>
              <a:rPr lang="nl-NL" sz="2800" dirty="0" smtClean="0"/>
              <a:t> </a:t>
            </a:r>
            <a:r>
              <a:rPr lang="nl-NL" sz="2800" dirty="0" err="1" smtClean="0"/>
              <a:t>should</a:t>
            </a:r>
            <a:endParaRPr lang="nl-NL" sz="2800" dirty="0" smtClean="0"/>
          </a:p>
          <a:p>
            <a:r>
              <a:rPr lang="nl-NL" sz="2800" dirty="0" smtClean="0"/>
              <a:t>Me: </a:t>
            </a:r>
            <a:r>
              <a:rPr lang="nl-NL" sz="2800" dirty="0" err="1" smtClean="0"/>
              <a:t>so</a:t>
            </a:r>
            <a:r>
              <a:rPr lang="nl-NL" sz="2800" dirty="0" smtClean="0"/>
              <a:t> </a:t>
            </a:r>
            <a:r>
              <a:rPr lang="nl-NL" sz="2800" dirty="0" err="1" smtClean="0"/>
              <a:t>she</a:t>
            </a:r>
            <a:r>
              <a:rPr lang="nl-NL" sz="2800" dirty="0" smtClean="0"/>
              <a:t> </a:t>
            </a:r>
            <a:r>
              <a:rPr lang="nl-NL" sz="2800" dirty="0" err="1" smtClean="0"/>
              <a:t>will</a:t>
            </a:r>
            <a:r>
              <a:rPr lang="nl-NL" sz="2800" dirty="0" smtClean="0"/>
              <a:t> </a:t>
            </a:r>
            <a:r>
              <a:rPr lang="nl-NL" sz="2800" dirty="0" err="1" smtClean="0"/>
              <a:t>be</a:t>
            </a:r>
            <a:r>
              <a:rPr lang="nl-NL" sz="2800" dirty="0" smtClean="0"/>
              <a:t> </a:t>
            </a:r>
            <a:r>
              <a:rPr lang="nl-NL" sz="2800" dirty="0" err="1" smtClean="0"/>
              <a:t>heavier</a:t>
            </a:r>
            <a:r>
              <a:rPr lang="nl-NL" sz="2800" dirty="0" smtClean="0"/>
              <a:t> </a:t>
            </a:r>
            <a:r>
              <a:rPr lang="nl-NL" sz="2800" dirty="0" err="1" smtClean="0"/>
              <a:t>next</a:t>
            </a:r>
            <a:r>
              <a:rPr lang="nl-NL" sz="2800" dirty="0" smtClean="0"/>
              <a:t> time?</a:t>
            </a:r>
          </a:p>
          <a:p>
            <a:r>
              <a:rPr lang="nl-NL" sz="2800" dirty="0" smtClean="0"/>
              <a:t>Nurse: </a:t>
            </a:r>
            <a:r>
              <a:rPr lang="nl-NL" sz="2800" dirty="0" err="1" smtClean="0"/>
              <a:t>Sure</a:t>
            </a:r>
            <a:r>
              <a:rPr lang="nl-NL" sz="2800" dirty="0" smtClean="0"/>
              <a:t> </a:t>
            </a:r>
            <a:r>
              <a:rPr lang="nl-NL" sz="2800" dirty="0" err="1" smtClean="0"/>
              <a:t>sure</a:t>
            </a:r>
            <a:endParaRPr lang="nl-NL" sz="2800" dirty="0" smtClean="0"/>
          </a:p>
          <a:p>
            <a:r>
              <a:rPr lang="nl-NL" sz="2800" dirty="0" smtClean="0"/>
              <a:t>Me: </a:t>
            </a:r>
            <a:r>
              <a:rPr lang="nl-NL" sz="2800" dirty="0" err="1" smtClean="0"/>
              <a:t>but</a:t>
            </a:r>
            <a:r>
              <a:rPr lang="nl-NL" sz="2800" dirty="0" smtClean="0"/>
              <a:t> </a:t>
            </a:r>
            <a:r>
              <a:rPr lang="nl-NL" sz="2800" dirty="0" err="1" smtClean="0"/>
              <a:t>then</a:t>
            </a:r>
            <a:r>
              <a:rPr lang="nl-NL" sz="2800" dirty="0" smtClean="0"/>
              <a:t>, </a:t>
            </a:r>
            <a:r>
              <a:rPr lang="nl-NL" sz="2800" dirty="0" err="1" smtClean="0"/>
              <a:t>another</a:t>
            </a:r>
            <a:r>
              <a:rPr lang="nl-NL" sz="2800" dirty="0" smtClean="0"/>
              <a:t> baby </a:t>
            </a:r>
            <a:r>
              <a:rPr lang="nl-NL" sz="2800" dirty="0" err="1" smtClean="0"/>
              <a:t>will</a:t>
            </a:r>
            <a:r>
              <a:rPr lang="nl-NL" sz="2800" dirty="0" smtClean="0"/>
              <a:t> </a:t>
            </a:r>
            <a:r>
              <a:rPr lang="nl-NL" sz="2800" dirty="0" err="1" smtClean="0"/>
              <a:t>be</a:t>
            </a:r>
            <a:r>
              <a:rPr lang="nl-NL" sz="2800" dirty="0" smtClean="0"/>
              <a:t> in the </a:t>
            </a:r>
            <a:r>
              <a:rPr lang="nl-NL" sz="2800" dirty="0" err="1" smtClean="0"/>
              <a:t>lowest</a:t>
            </a:r>
            <a:r>
              <a:rPr lang="nl-NL" sz="2800" dirty="0" smtClean="0"/>
              <a:t> </a:t>
            </a:r>
            <a:r>
              <a:rPr lang="nl-NL" sz="2800" dirty="0" err="1" smtClean="0"/>
              <a:t>percentile</a:t>
            </a:r>
            <a:r>
              <a:rPr lang="nl-NL" sz="2800" dirty="0" smtClean="0"/>
              <a:t>!</a:t>
            </a:r>
          </a:p>
          <a:p>
            <a:pPr>
              <a:buNone/>
            </a:pPr>
            <a:r>
              <a:rPr lang="nl-NL" sz="2800" dirty="0" smtClean="0"/>
              <a:t> </a:t>
            </a:r>
            <a:endParaRPr lang="nl-NL" sz="2800" dirty="0"/>
          </a:p>
        </p:txBody>
      </p:sp>
      <p:pic>
        <p:nvPicPr>
          <p:cNvPr id="4" name="Picture 3" descr="a_nurse_weighing_a_newborn_on_the_scales_111126-023038-99005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613410"/>
            <a:ext cx="2819400" cy="19735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</a:t>
            </a:r>
            <a:r>
              <a:rPr lang="nl-NL" dirty="0" smtClean="0"/>
              <a:t>ho is </a:t>
            </a:r>
            <a:r>
              <a:rPr lang="nl-NL" dirty="0" err="1" smtClean="0"/>
              <a:t>sick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19773"/>
            <a:ext cx="6250613" cy="41666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000" y="5791200"/>
            <a:ext cx="5945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According to proposed criteria, a vast majority of elderly will be classified chronic patient. More pills will be sold.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Blood</a:t>
            </a:r>
            <a:r>
              <a:rPr lang="nl-NL" dirty="0" smtClean="0"/>
              <a:t> </a:t>
            </a:r>
            <a:r>
              <a:rPr lang="nl-NL" dirty="0" err="1" smtClean="0"/>
              <a:t>Pressure</a:t>
            </a:r>
            <a:r>
              <a:rPr lang="nl-NL" dirty="0" smtClean="0"/>
              <a:t> distribution</a:t>
            </a:r>
            <a:br>
              <a:rPr lang="nl-NL" dirty="0" smtClean="0"/>
            </a:br>
            <a:r>
              <a:rPr lang="nl-NL" sz="3111" dirty="0" err="1" smtClean="0">
                <a:solidFill>
                  <a:srgbClr val="95B3D7"/>
                </a:solidFill>
              </a:rPr>
              <a:t>who</a:t>
            </a:r>
            <a:r>
              <a:rPr lang="nl-NL" sz="3111" dirty="0" smtClean="0">
                <a:solidFill>
                  <a:srgbClr val="95B3D7"/>
                </a:solidFill>
              </a:rPr>
              <a:t> is </a:t>
            </a:r>
            <a:r>
              <a:rPr lang="nl-NL" sz="3111" dirty="0" err="1" smtClean="0">
                <a:solidFill>
                  <a:srgbClr val="95B3D7"/>
                </a:solidFill>
              </a:rPr>
              <a:t>sick</a:t>
            </a:r>
            <a:r>
              <a:rPr lang="nl-NL" sz="3111" dirty="0" smtClean="0">
                <a:solidFill>
                  <a:srgbClr val="95B3D7"/>
                </a:solidFill>
              </a:rPr>
              <a:t>? </a:t>
            </a:r>
            <a:r>
              <a:rPr lang="nl-NL" sz="3111" dirty="0" err="1" smtClean="0">
                <a:solidFill>
                  <a:srgbClr val="95B3D7"/>
                </a:solidFill>
              </a:rPr>
              <a:t>Pre-hypertension</a:t>
            </a:r>
            <a:r>
              <a:rPr lang="nl-NL" sz="3111" dirty="0" smtClean="0">
                <a:solidFill>
                  <a:srgbClr val="95B3D7"/>
                </a:solidFill>
              </a:rPr>
              <a:t>!</a:t>
            </a:r>
            <a:endParaRPr lang="nl-NL" sz="3111" dirty="0">
              <a:solidFill>
                <a:srgbClr val="95B3D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950" y="1600200"/>
            <a:ext cx="7404100" cy="4737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32004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NORMAL</a:t>
            </a:r>
            <a:endParaRPr lang="nl-NL" dirty="0"/>
          </a:p>
        </p:txBody>
      </p:sp>
      <p:grpSp>
        <p:nvGrpSpPr>
          <p:cNvPr id="15" name="Group 14"/>
          <p:cNvGrpSpPr/>
          <p:nvPr/>
        </p:nvGrpSpPr>
        <p:grpSpPr>
          <a:xfrm>
            <a:off x="5638800" y="4343400"/>
            <a:ext cx="1676400" cy="838994"/>
            <a:chOff x="5638800" y="4343400"/>
            <a:chExt cx="1676400" cy="838994"/>
          </a:xfrm>
        </p:grpSpPr>
        <p:sp>
          <p:nvSpPr>
            <p:cNvPr id="6" name="TextBox 5"/>
            <p:cNvSpPr txBox="1"/>
            <p:nvPr/>
          </p:nvSpPr>
          <p:spPr>
            <a:xfrm>
              <a:off x="5638800" y="4343400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/>
                <a:t>ABNORMAL</a:t>
              </a:r>
              <a:endParaRPr lang="nl-NL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5400000">
              <a:off x="5937766" y="4947166"/>
              <a:ext cx="468868" cy="1588"/>
            </a:xfrm>
            <a:prstGeom prst="straightConnector1">
              <a:avLst/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5638800" y="3810000"/>
            <a:ext cx="1900590" cy="1373188"/>
            <a:chOff x="5638800" y="3810000"/>
            <a:chExt cx="1900590" cy="1373188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5220494" y="4763294"/>
              <a:ext cx="8382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5640388" y="4343400"/>
              <a:ext cx="167481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640388" y="3810000"/>
              <a:ext cx="18990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INTERVENTION</a:t>
              </a:r>
              <a:endParaRPr lang="nl-NL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428206" y="1981994"/>
            <a:ext cx="2212182" cy="1600200"/>
            <a:chOff x="3428206" y="1981994"/>
            <a:chExt cx="2212182" cy="1600200"/>
          </a:xfrm>
        </p:grpSpPr>
        <p:cxnSp>
          <p:nvCxnSpPr>
            <p:cNvPr id="18" name="Straight Connector 17"/>
            <p:cNvCxnSpPr/>
            <p:nvPr/>
          </p:nvCxnSpPr>
          <p:spPr>
            <a:xfrm rot="5400000">
              <a:off x="2628900" y="2781300"/>
              <a:ext cx="16002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429795" y="2133600"/>
              <a:ext cx="22105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Morbidity correlates with pressure</a:t>
              </a:r>
              <a:endParaRPr lang="en-US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3429000" y="2779931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1: No interventions on the basis of X standard deviations but on the basis of </a:t>
            </a:r>
            <a:r>
              <a:rPr lang="en-US" b="1" i="1" dirty="0" smtClean="0"/>
              <a:t>deviations </a:t>
            </a:r>
            <a:r>
              <a:rPr lang="en-US" dirty="0" smtClean="0"/>
              <a:t>from a normal </a:t>
            </a:r>
            <a:r>
              <a:rPr lang="en-US" dirty="0" smtClean="0"/>
              <a:t>distribution or validated process model of disease. Allow normal variation!</a:t>
            </a:r>
          </a:p>
          <a:p>
            <a:endParaRPr lang="en-US" dirty="0" smtClean="0"/>
          </a:p>
          <a:p>
            <a:r>
              <a:rPr lang="en-US" dirty="0" smtClean="0"/>
              <a:t>2: Testing the score-distributions of ADHD </a:t>
            </a:r>
            <a:r>
              <a:rPr lang="en-US" dirty="0" smtClean="0"/>
              <a:t>Questionnaire (general population).</a:t>
            </a:r>
            <a:endParaRPr lang="en-US" dirty="0" smtClean="0"/>
          </a:p>
          <a:p>
            <a:pPr lvl="1"/>
            <a:r>
              <a:rPr lang="en-US" dirty="0" smtClean="0"/>
              <a:t>Using the score distribution for autism disorders as a control?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Methodological</a:t>
            </a:r>
            <a:r>
              <a:rPr lang="nl-NL" dirty="0" smtClean="0"/>
              <a:t> issues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homeostatic system the null distribution differs from normal?</a:t>
            </a:r>
          </a:p>
          <a:p>
            <a:r>
              <a:rPr lang="en-US" dirty="0" smtClean="0"/>
              <a:t>Null distribution might be skewed due to</a:t>
            </a:r>
            <a:r>
              <a:rPr lang="en-US" dirty="0" smtClean="0"/>
              <a:t> asymmetric floor </a:t>
            </a:r>
            <a:r>
              <a:rPr lang="en-US" dirty="0" smtClean="0"/>
              <a:t>and ceiling constraints.</a:t>
            </a:r>
          </a:p>
          <a:p>
            <a:r>
              <a:rPr lang="en-US" dirty="0" smtClean="0"/>
              <a:t>What is the effect of bin width on the sensitivity of testing a distribution </a:t>
            </a:r>
            <a:r>
              <a:rPr lang="en-US" dirty="0" smtClean="0"/>
              <a:t>vs. </a:t>
            </a:r>
            <a:r>
              <a:rPr lang="en-US" dirty="0" smtClean="0"/>
              <a:t>a null distribution.</a:t>
            </a:r>
          </a:p>
          <a:p>
            <a:r>
              <a:rPr lang="en-US" dirty="0" smtClean="0"/>
              <a:t>Multiple causes might obscure each other.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On-line</a:t>
            </a:r>
            <a:r>
              <a:rPr lang="nl-NL" dirty="0" smtClean="0"/>
              <a:t> </a:t>
            </a:r>
            <a:r>
              <a:rPr lang="nl-NL" dirty="0" err="1" smtClean="0"/>
              <a:t>preregistration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Questionable research practices </a:t>
            </a:r>
          </a:p>
          <a:p>
            <a:pPr lvl="1"/>
            <a:r>
              <a:rPr lang="en-US" smtClean="0"/>
              <a:t>Majority of researchers do p-hacking</a:t>
            </a:r>
          </a:p>
          <a:p>
            <a:pPr lvl="1"/>
            <a:r>
              <a:rPr lang="en-US" smtClean="0"/>
              <a:t>Can be prevented by proper pre-registration</a:t>
            </a:r>
          </a:p>
          <a:p>
            <a:endParaRPr lang="en-US" smtClean="0"/>
          </a:p>
          <a:p>
            <a:r>
              <a:rPr lang="en-US" smtClean="0"/>
              <a:t>Open Science Framework</a:t>
            </a:r>
          </a:p>
          <a:p>
            <a:pPr lvl="1"/>
            <a:r>
              <a:rPr lang="en-US" smtClean="0"/>
              <a:t>Fits the scientific work flow</a:t>
            </a:r>
          </a:p>
          <a:p>
            <a:pPr lvl="1"/>
            <a:r>
              <a:rPr lang="en-US" smtClean="0"/>
              <a:t>Each edit is timestamped.</a:t>
            </a:r>
          </a:p>
          <a:p>
            <a:pPr lvl="1"/>
            <a:r>
              <a:rPr lang="en-US" smtClean="0"/>
              <a:t>Psychological Science will stimulate</a:t>
            </a:r>
          </a:p>
          <a:p>
            <a:pPr lvl="1"/>
            <a:endParaRPr lang="en-US" smtClean="0"/>
          </a:p>
          <a:p>
            <a:pPr lvl="1"/>
            <a:r>
              <a:rPr lang="en-US" u="sng">
                <a:hlinkClick r:id="rId2"/>
              </a:rPr>
              <a:t>http://</a:t>
            </a:r>
            <a:r>
              <a:rPr lang="en-US" u="sng" smtClean="0">
                <a:hlinkClick r:id="rId2"/>
              </a:rPr>
              <a:t>openscienceframework.org</a:t>
            </a:r>
            <a:endParaRPr lang="en-US" smtClean="0"/>
          </a:p>
          <a:p>
            <a:pPr lvl="1">
              <a:buNone/>
            </a:pPr>
            <a:endParaRPr lang="en-US" smtClean="0"/>
          </a:p>
          <a:p>
            <a:pPr lvl="1">
              <a:buNone/>
            </a:pPr>
            <a:r>
              <a:rPr lang="en-US" smtClean="0"/>
              <a:t>			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4495800"/>
            <a:ext cx="3429000" cy="18648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290</Words>
  <Application>Microsoft Macintosh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Normal?</vt:lpstr>
      <vt:lpstr>Who is sick?</vt:lpstr>
      <vt:lpstr>Blood Pressure distribution who is sick? Pre-hypertension!</vt:lpstr>
      <vt:lpstr>Proposal</vt:lpstr>
      <vt:lpstr>Methodological issues</vt:lpstr>
      <vt:lpstr>On-line preregistration</vt:lpstr>
    </vt:vector>
  </TitlesOfParts>
  <Company>uva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Dick Bierman</dc:creator>
  <cp:lastModifiedBy>DIck Bierman</cp:lastModifiedBy>
  <cp:revision>13</cp:revision>
  <dcterms:created xsi:type="dcterms:W3CDTF">2012-11-01T10:08:20Z</dcterms:created>
  <dcterms:modified xsi:type="dcterms:W3CDTF">2012-11-01T11:06:32Z</dcterms:modified>
</cp:coreProperties>
</file>